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docProps/app.xml" Id="rId3" /><Relationship Type="http://schemas.openxmlformats.org/package/2006/relationships/metadata/core-properties" Target="docProps/core.xml" Id="rId2" /><Relationship Type="http://schemas.openxmlformats.org/officeDocument/2006/relationships/officeDocument" Target="ppt/presentation.xml" Id="rId1" /><Relationship Type="http://schemas.openxmlformats.org/officeDocument/2006/relationships/custom-properties" Target="/docProps/custom.xml" Id="R9aa9f70c05eb4109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3"/>
  </p:notesMasterIdLst>
  <p:sldIdLst>
    <p:sldId id="297" r:id="rId2"/>
    <p:sldId id="257" r:id="rId3"/>
    <p:sldId id="263" r:id="rId4"/>
    <p:sldId id="296" r:id="rId5"/>
    <p:sldId id="274" r:id="rId6"/>
    <p:sldId id="275" r:id="rId7"/>
    <p:sldId id="276" r:id="rId8"/>
    <p:sldId id="277" r:id="rId9"/>
    <p:sldId id="278" r:id="rId10"/>
    <p:sldId id="279" r:id="rId11"/>
    <p:sldId id="280" r:id="rId12"/>
  </p:sldIdLst>
  <p:sldSz cx="24742775" cy="13716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5">
          <p15:clr>
            <a:srgbClr val="A4A3A4"/>
          </p15:clr>
        </p15:guide>
        <p15:guide id="2" pos="7793">
          <p15:clr>
            <a:srgbClr val="A4A3A4"/>
          </p15:clr>
        </p15:guide>
        <p15:guide id="3" pos="10296">
          <p15:clr>
            <a:srgbClr val="A4A3A4"/>
          </p15:clr>
        </p15:guide>
        <p15:guide id="4" pos="5472">
          <p15:clr>
            <a:srgbClr val="A4A3A4"/>
          </p15:clr>
        </p15:guide>
        <p15:guide id="5" pos="660">
          <p15:clr>
            <a:srgbClr val="A4A3A4"/>
          </p15:clr>
        </p15:guide>
        <p15:guide id="6" pos="14914">
          <p15:clr>
            <a:srgbClr val="A4A3A4"/>
          </p15:clr>
        </p15:guide>
        <p15:guide id="7" orient="horz" pos="8085">
          <p15:clr>
            <a:srgbClr val="A4A3A4"/>
          </p15:clr>
        </p15:guide>
        <p15:guide id="8" orient="horz" pos="1864">
          <p15:clr>
            <a:srgbClr val="A4A3A4"/>
          </p15:clr>
        </p15:guide>
        <p15:guide id="9" pos="11346">
          <p15:clr>
            <a:srgbClr val="A4A3A4"/>
          </p15:clr>
        </p15:guide>
        <p15:guide id="10" pos="4232">
          <p15:clr>
            <a:srgbClr val="A4A3A4"/>
          </p15:clr>
        </p15:guide>
        <p15:guide id="11" orient="horz" pos="25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99FF99"/>
    <a:srgbClr val="FF99FF"/>
    <a:srgbClr val="FFCCFF"/>
    <a:srgbClr val="B9FB2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24AD33-C4CB-461C-9C66-47E5A4AF3497}">
  <a:tblStyle styleId="{3424AD33-C4CB-461C-9C66-47E5A4AF34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4419E7-C072-4E97-AA59-FFFF0FE27420}" styleName="Table_1">
    <a:wholeTbl>
      <a:tcTxStyle b="off" i="off">
        <a:font>
          <a:latin typeface="Franklin Gothic Book"/>
          <a:ea typeface="Franklin Gothic Book"/>
          <a:cs typeface="Franklin Gothic Book"/>
        </a:font>
        <a:srgbClr val="525252"/>
      </a:tcTxStyle>
      <a:tcStyle>
        <a:tcBdr>
          <a:left>
            <a:ln w="12700" cap="flat" cmpd="sng">
              <a:solidFill>
                <a:srgbClr val="0072BC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72BC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72BC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72BC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72BC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/>
          </a:solidFill>
        </a:fill>
      </a:tcStyle>
    </a:wholeTbl>
    <a:band1H>
      <a:tcTxStyle/>
      <a:tcStyle>
        <a:tcBdr/>
        <a:fill>
          <a:solidFill>
            <a:srgbClr val="E6EBF3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BF3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rgbClr val="0072BC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/>
        <a:fill>
          <a:solidFill>
            <a:srgbClr val="0072B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0" autoAdjust="0"/>
    <p:restoredTop sz="94660"/>
  </p:normalViewPr>
  <p:slideViewPr>
    <p:cSldViewPr snapToGrid="0">
      <p:cViewPr>
        <p:scale>
          <a:sx n="55" d="100"/>
          <a:sy n="55" d="100"/>
        </p:scale>
        <p:origin x="198" y="36"/>
      </p:cViewPr>
      <p:guideLst>
        <p:guide orient="horz" pos="555"/>
        <p:guide pos="7793"/>
        <p:guide pos="10296"/>
        <p:guide pos="5472"/>
        <p:guide pos="660"/>
        <p:guide pos="14914"/>
        <p:guide orient="horz" pos="8085"/>
        <p:guide orient="horz" pos="1864"/>
        <p:guide pos="11346"/>
        <p:guide pos="4232"/>
        <p:guide orient="horz" pos="25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44538"/>
            <a:ext cx="67119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7" tIns="95547" rIns="95547" bIns="95547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0661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106918114_0_45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5547" tIns="95547" rIns="95547" bIns="9554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5" name="Google Shape;75;gd10691811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44538"/>
            <a:ext cx="67119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509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a3d096ba7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44538"/>
            <a:ext cx="67119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a3d096ba7_0_254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5547" tIns="95547" rIns="95547" bIns="95547" anchor="t" anchorCtr="0">
            <a:noAutofit/>
          </a:bodyPr>
          <a:lstStyle/>
          <a:p>
            <a:pPr marL="0" indent="0"/>
            <a:endParaRPr/>
          </a:p>
        </p:txBody>
      </p:sp>
    </p:spTree>
    <p:extLst>
      <p:ext uri="{BB962C8B-B14F-4D97-AF65-F5344CB8AC3E}">
        <p14:creationId xmlns:p14="http://schemas.microsoft.com/office/powerpoint/2010/main" val="4095932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7a3d096ba7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44538"/>
            <a:ext cx="67119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7a3d096ba7_0_24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5547" tIns="95547" rIns="95547" bIns="95547" anchor="t" anchorCtr="0">
            <a:noAutofit/>
          </a:bodyPr>
          <a:lstStyle/>
          <a:p>
            <a:pPr marL="0" indent="0"/>
            <a:endParaRPr/>
          </a:p>
        </p:txBody>
      </p:sp>
    </p:spTree>
    <p:extLst>
      <p:ext uri="{BB962C8B-B14F-4D97-AF65-F5344CB8AC3E}">
        <p14:creationId xmlns:p14="http://schemas.microsoft.com/office/powerpoint/2010/main" val="270501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f66e28f0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5547" tIns="95547" rIns="95547" bIns="9554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4" name="Google Shape;84;gdf66e28f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44538"/>
            <a:ext cx="67119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1495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f66e28f0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44538"/>
            <a:ext cx="67119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f66e28f09_0_64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5547" tIns="95547" rIns="95547" bIns="95547" anchor="t" anchorCtr="0">
            <a:noAutofit/>
          </a:bodyPr>
          <a:lstStyle/>
          <a:p>
            <a:pPr marL="0" indent="0"/>
            <a:endParaRPr/>
          </a:p>
        </p:txBody>
      </p:sp>
    </p:spTree>
    <p:extLst>
      <p:ext uri="{BB962C8B-B14F-4D97-AF65-F5344CB8AC3E}">
        <p14:creationId xmlns:p14="http://schemas.microsoft.com/office/powerpoint/2010/main" val="410045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106918114_0_45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5547" tIns="95547" rIns="95547" bIns="9554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5" name="Google Shape;75;gd10691811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44538"/>
            <a:ext cx="67119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807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df66e28f09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44538"/>
            <a:ext cx="67119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df66e28f09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5547" tIns="95547" rIns="95547" bIns="95547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6144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df66e28f09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44538"/>
            <a:ext cx="67119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df66e28f09_0_179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5547" tIns="95547" rIns="95547" bIns="95547" anchor="t" anchorCtr="0">
            <a:noAutofit/>
          </a:bodyPr>
          <a:lstStyle/>
          <a:p>
            <a:pPr marL="0" indent="0"/>
            <a:endParaRPr/>
          </a:p>
        </p:txBody>
      </p:sp>
    </p:spTree>
    <p:extLst>
      <p:ext uri="{BB962C8B-B14F-4D97-AF65-F5344CB8AC3E}">
        <p14:creationId xmlns:p14="http://schemas.microsoft.com/office/powerpoint/2010/main" val="1347301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df66e28f09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44538"/>
            <a:ext cx="67119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df66e28f09_0_196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5547" tIns="95547" rIns="95547" bIns="95547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7810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df66e28f09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44538"/>
            <a:ext cx="67119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df66e28f09_0_214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5547" tIns="95547" rIns="95547" bIns="95547" anchor="t" anchorCtr="0">
            <a:noAutofit/>
          </a:bodyPr>
          <a:lstStyle/>
          <a:p>
            <a:pPr marL="0" indent="0"/>
            <a:endParaRPr/>
          </a:p>
        </p:txBody>
      </p:sp>
    </p:spTree>
    <p:extLst>
      <p:ext uri="{BB962C8B-B14F-4D97-AF65-F5344CB8AC3E}">
        <p14:creationId xmlns:p14="http://schemas.microsoft.com/office/powerpoint/2010/main" val="1482564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a3d096ba7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44538"/>
            <a:ext cx="67119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7a3d096ba7_0_234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5547" tIns="95547" rIns="95547" bIns="95547" anchor="t" anchorCtr="0">
            <a:noAutofit/>
          </a:bodyPr>
          <a:lstStyle/>
          <a:p>
            <a:pPr marL="0" indent="0"/>
            <a:endParaRPr/>
          </a:p>
        </p:txBody>
      </p:sp>
    </p:spTree>
    <p:extLst>
      <p:ext uri="{BB962C8B-B14F-4D97-AF65-F5344CB8AC3E}">
        <p14:creationId xmlns:p14="http://schemas.microsoft.com/office/powerpoint/2010/main" val="302976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43437" y="7768736"/>
            <a:ext cx="23055912" cy="312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Arial Black"/>
              <a:buNone/>
              <a:defRPr sz="5000" b="1" i="0" u="none" strike="noStrike" cap="none">
                <a:solidFill>
                  <a:srgbClr val="0072B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67"/>
              <a:buFont typeface="Arial"/>
              <a:buNone/>
              <a:defRPr sz="74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67"/>
              <a:buFont typeface="Arial"/>
              <a:buNone/>
              <a:defRPr sz="74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67"/>
              <a:buFont typeface="Arial"/>
              <a:buNone/>
              <a:defRPr sz="74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67"/>
              <a:buFont typeface="Arial"/>
              <a:buNone/>
              <a:defRPr sz="74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67"/>
              <a:buFont typeface="Arial"/>
              <a:buNone/>
              <a:defRPr sz="74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67"/>
              <a:buFont typeface="Arial"/>
              <a:buNone/>
              <a:defRPr sz="74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67"/>
              <a:buFont typeface="Arial"/>
              <a:buNone/>
              <a:defRPr sz="74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67"/>
              <a:buFont typeface="Arial"/>
              <a:buNone/>
              <a:defRPr sz="7467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43456" y="2753544"/>
            <a:ext cx="23055912" cy="4464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0"/>
              <a:buFont typeface="Arial Black"/>
              <a:buNone/>
              <a:defRPr sz="13000" b="1" i="0" u="none" strike="noStrike" cap="none">
                <a:solidFill>
                  <a:srgbClr val="0072B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867"/>
              <a:buNone/>
              <a:defRPr sz="13867"/>
            </a:lvl2pPr>
            <a:lvl3pPr lvl="2" algn="ctr">
              <a:spcBef>
                <a:spcPts val="0"/>
              </a:spcBef>
              <a:spcAft>
                <a:spcPts val="0"/>
              </a:spcAft>
              <a:buSzPts val="13867"/>
              <a:buNone/>
              <a:defRPr sz="13867"/>
            </a:lvl3pPr>
            <a:lvl4pPr lvl="3" algn="ctr">
              <a:spcBef>
                <a:spcPts val="0"/>
              </a:spcBef>
              <a:spcAft>
                <a:spcPts val="0"/>
              </a:spcAft>
              <a:buSzPts val="13867"/>
              <a:buNone/>
              <a:defRPr sz="13867"/>
            </a:lvl4pPr>
            <a:lvl5pPr lvl="4" algn="ctr">
              <a:spcBef>
                <a:spcPts val="0"/>
              </a:spcBef>
              <a:spcAft>
                <a:spcPts val="0"/>
              </a:spcAft>
              <a:buSzPts val="13867"/>
              <a:buNone/>
              <a:defRPr sz="13867"/>
            </a:lvl5pPr>
            <a:lvl6pPr lvl="5" algn="ctr">
              <a:spcBef>
                <a:spcPts val="0"/>
              </a:spcBef>
              <a:spcAft>
                <a:spcPts val="0"/>
              </a:spcAft>
              <a:buSzPts val="13867"/>
              <a:buNone/>
              <a:defRPr sz="13867"/>
            </a:lvl6pPr>
            <a:lvl7pPr lvl="6" algn="ctr">
              <a:spcBef>
                <a:spcPts val="0"/>
              </a:spcBef>
              <a:spcAft>
                <a:spcPts val="0"/>
              </a:spcAft>
              <a:buSzPts val="13867"/>
              <a:buNone/>
              <a:defRPr sz="13867"/>
            </a:lvl7pPr>
            <a:lvl8pPr lvl="7" algn="ctr">
              <a:spcBef>
                <a:spcPts val="0"/>
              </a:spcBef>
              <a:spcAft>
                <a:spcPts val="0"/>
              </a:spcAft>
              <a:buSzPts val="13867"/>
              <a:buNone/>
              <a:defRPr sz="13867"/>
            </a:lvl8pPr>
            <a:lvl9pPr lvl="8" algn="ctr">
              <a:spcBef>
                <a:spcPts val="0"/>
              </a:spcBef>
              <a:spcAft>
                <a:spcPts val="0"/>
              </a:spcAft>
              <a:buSzPts val="13867"/>
              <a:buNone/>
              <a:defRPr sz="13867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body">
  <p:cSld name="8_Title and 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>
            <a:spLocks noGrp="1"/>
          </p:cNvSpPr>
          <p:nvPr>
            <p:ph type="pic" idx="2"/>
          </p:nvPr>
        </p:nvSpPr>
        <p:spPr>
          <a:xfrm>
            <a:off x="12371387" y="4084320"/>
            <a:ext cx="5226744" cy="7280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>
            <a:spLocks noGrp="1"/>
          </p:cNvSpPr>
          <p:nvPr>
            <p:ph type="pic" idx="3"/>
          </p:nvPr>
        </p:nvSpPr>
        <p:spPr>
          <a:xfrm>
            <a:off x="6720856" y="4084320"/>
            <a:ext cx="5226744" cy="7280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>
            <a:spLocks noGrp="1"/>
          </p:cNvSpPr>
          <p:nvPr>
            <p:ph type="pic" idx="4"/>
          </p:nvPr>
        </p:nvSpPr>
        <p:spPr>
          <a:xfrm>
            <a:off x="18017852" y="4084320"/>
            <a:ext cx="5226744" cy="7280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883251" y="560160"/>
            <a:ext cx="2309325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 Black"/>
              <a:buNone/>
              <a:defRPr sz="8500" b="1" i="0" u="none" strike="noStrike" cap="none">
                <a:solidFill>
                  <a:srgbClr val="0072B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931333" y="3905250"/>
            <a:ext cx="5317067" cy="818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Libre Franklin"/>
              <a:buNone/>
              <a:defRPr sz="3200" b="0" i="0" u="none" strike="noStrike" cap="none">
                <a:solidFill>
                  <a:schemeClr val="dk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Libre Franklin"/>
              </a:defRPr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733"/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5"/>
          </p:nvPr>
        </p:nvSpPr>
        <p:spPr>
          <a:xfrm>
            <a:off x="6610747" y="11520463"/>
            <a:ext cx="5472608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None/>
              <a:defRPr sz="2000" b="0" i="1" u="none" strike="noStrike" cap="none">
                <a:solidFill>
                  <a:srgbClr val="5D5D5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Libre Franklin"/>
              </a:defRPr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733"/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6"/>
          </p:nvPr>
        </p:nvSpPr>
        <p:spPr>
          <a:xfrm>
            <a:off x="12261278" y="11520463"/>
            <a:ext cx="5472608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None/>
              <a:defRPr sz="2000" b="0" i="1" u="none" strike="noStrike" cap="none">
                <a:solidFill>
                  <a:srgbClr val="5D5D5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Libre Franklin"/>
              </a:defRPr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733"/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7"/>
          </p:nvPr>
        </p:nvSpPr>
        <p:spPr>
          <a:xfrm>
            <a:off x="17907742" y="11520463"/>
            <a:ext cx="5472608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None/>
              <a:defRPr sz="2000" b="0" i="1" u="none" strike="noStrike" cap="none">
                <a:solidFill>
                  <a:srgbClr val="5D5D5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Libre Franklin"/>
              </a:defRPr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733"/>
              <a:buFont typeface="Arial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79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body">
  <p:cSld name="1_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82469" y="560160"/>
            <a:ext cx="2309325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 Black"/>
              <a:buNone/>
              <a:defRPr sz="8500" b="1" i="0" u="none" strike="noStrike" cap="none">
                <a:solidFill>
                  <a:srgbClr val="0072B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931333" y="3905250"/>
            <a:ext cx="10791982" cy="818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Libre Franklin"/>
              <a:buNone/>
              <a:defRPr sz="3200" b="0" i="0" u="none" strike="noStrike" cap="none">
                <a:solidFill>
                  <a:schemeClr val="dk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Libre Franklin"/>
              </a:defRPr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733"/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-543950" y="12485411"/>
            <a:ext cx="1484726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12235755" y="3905250"/>
            <a:ext cx="10791982" cy="818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Libre Franklin"/>
              <a:buNone/>
              <a:defRPr sz="3200" b="0" i="0" u="none" strike="noStrike" cap="none">
                <a:solidFill>
                  <a:schemeClr val="dk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Libre Franklin"/>
              </a:defRPr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733"/>
              <a:buFont typeface="Arial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79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843437" y="5705872"/>
            <a:ext cx="23055912" cy="2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Font typeface="Arial Black"/>
              <a:buNone/>
              <a:defRPr sz="8500" b="1" i="0" u="none" strike="noStrike" cap="none">
                <a:solidFill>
                  <a:srgbClr val="0072B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79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body">
  <p:cSld name="6_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78661" y="560919"/>
            <a:ext cx="2309325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 Black"/>
              <a:buNone/>
              <a:defRPr sz="8500" b="1" i="0" u="none" strike="noStrike" cap="none">
                <a:solidFill>
                  <a:srgbClr val="0072B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931333" y="3905250"/>
            <a:ext cx="7119574" cy="818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Libre Franklin"/>
              <a:buNone/>
              <a:defRPr sz="3200" b="0" i="0" u="none" strike="noStrike" cap="none">
                <a:solidFill>
                  <a:schemeClr val="dk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Libre Franklin"/>
              </a:defRPr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733"/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79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body">
  <p:cSld name="3_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82469" y="560160"/>
            <a:ext cx="2309325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 Black"/>
              <a:buNone/>
              <a:defRPr sz="8500" b="1" i="0" u="none" strike="noStrike" cap="none">
                <a:solidFill>
                  <a:srgbClr val="0072B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931333" y="3905250"/>
            <a:ext cx="10791982" cy="818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Libre Franklin"/>
              <a:buNone/>
              <a:defRPr sz="3200" b="0" i="0" u="none" strike="noStrike" cap="none">
                <a:solidFill>
                  <a:schemeClr val="dk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Libre Franklin"/>
              </a:defRPr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733"/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79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body">
  <p:cSld name="2_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82469" y="560160"/>
            <a:ext cx="2309325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 Black"/>
              <a:buNone/>
              <a:defRPr sz="8500" b="1" i="0" u="none" strike="noStrike" cap="none">
                <a:solidFill>
                  <a:srgbClr val="0072B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79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body">
  <p:cSld name="5_Title and 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883251" y="560160"/>
            <a:ext cx="2309325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 Black"/>
              <a:buNone/>
              <a:defRPr sz="8500" b="1" i="0" u="none" strike="noStrike" cap="none">
                <a:solidFill>
                  <a:srgbClr val="0072B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931333" y="3905250"/>
            <a:ext cx="5317067" cy="818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Libre Franklin"/>
              <a:buNone/>
              <a:defRPr sz="3200" b="0" i="0" u="none" strike="noStrike" cap="none">
                <a:solidFill>
                  <a:schemeClr val="dk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Libre Franklin"/>
              </a:defRPr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733"/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12257658" y="3905250"/>
            <a:ext cx="5320208" cy="818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ibre Franklin"/>
              <a:buNone/>
              <a:defRPr sz="3200" b="0" i="0" u="none" strike="noStrike" cap="none">
                <a:solidFill>
                  <a:schemeClr val="dk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Libre Franklin"/>
              </a:defRPr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733"/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3"/>
          </p:nvPr>
        </p:nvSpPr>
        <p:spPr>
          <a:xfrm>
            <a:off x="6603504" y="3905250"/>
            <a:ext cx="5317067" cy="818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Libre Franklin"/>
              <a:buNone/>
              <a:defRPr sz="3200" b="0" i="0" u="none" strike="noStrike" cap="none">
                <a:solidFill>
                  <a:schemeClr val="dk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Libre Franklin"/>
              </a:defRPr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733"/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4"/>
          </p:nvPr>
        </p:nvSpPr>
        <p:spPr>
          <a:xfrm>
            <a:off x="17892761" y="3905250"/>
            <a:ext cx="5320208" cy="818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ibre Franklin"/>
              <a:buNone/>
              <a:defRPr sz="3200" b="0" i="0" u="none" strike="noStrike" cap="none">
                <a:solidFill>
                  <a:schemeClr val="dk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Libre Franklin"/>
              </a:defRPr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733"/>
              <a:buFont typeface="Arial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79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body">
  <p:cSld name="4_Title and 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>
            <a:spLocks noGrp="1"/>
          </p:cNvSpPr>
          <p:nvPr>
            <p:ph type="pic" idx="2"/>
          </p:nvPr>
        </p:nvSpPr>
        <p:spPr>
          <a:xfrm>
            <a:off x="8690595" y="4081463"/>
            <a:ext cx="7244730" cy="579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>
            <a:spLocks noGrp="1"/>
          </p:cNvSpPr>
          <p:nvPr>
            <p:ph type="pic" idx="3"/>
          </p:nvPr>
        </p:nvSpPr>
        <p:spPr>
          <a:xfrm>
            <a:off x="16352395" y="4081463"/>
            <a:ext cx="7244730" cy="579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879931" y="557213"/>
            <a:ext cx="2309325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 Black"/>
              <a:buNone/>
              <a:defRPr sz="8500" b="1" i="0" u="none" strike="noStrike" cap="none">
                <a:solidFill>
                  <a:srgbClr val="0072B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931333" y="3905250"/>
            <a:ext cx="7119574" cy="818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Libre Franklin"/>
              <a:buNone/>
              <a:defRPr sz="3200" b="0" i="0" u="none" strike="noStrike" cap="none">
                <a:solidFill>
                  <a:schemeClr val="dk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Libre Franklin"/>
              </a:defRPr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733"/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8580486" y="10029025"/>
            <a:ext cx="5472608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None/>
              <a:defRPr sz="2000" b="0" i="1" u="none" strike="noStrike" cap="none">
                <a:solidFill>
                  <a:srgbClr val="5D5D5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Libre Franklin"/>
              </a:defRPr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733"/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5"/>
          </p:nvPr>
        </p:nvSpPr>
        <p:spPr>
          <a:xfrm>
            <a:off x="16242286" y="10029025"/>
            <a:ext cx="5472608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None/>
              <a:defRPr sz="2000" b="0" i="1" u="none" strike="noStrike" cap="none">
                <a:solidFill>
                  <a:srgbClr val="5D5D5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Libre Franklin"/>
              </a:defRPr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733"/>
              <a:buFont typeface="Arial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79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body">
  <p:cSld name="7_Title and 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>
            <a:spLocks noGrp="1"/>
          </p:cNvSpPr>
          <p:nvPr>
            <p:ph type="pic" idx="2"/>
          </p:nvPr>
        </p:nvSpPr>
        <p:spPr>
          <a:xfrm>
            <a:off x="18017852" y="8226152"/>
            <a:ext cx="5233019" cy="313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>
            <a:spLocks noGrp="1"/>
          </p:cNvSpPr>
          <p:nvPr>
            <p:ph type="pic" idx="3"/>
          </p:nvPr>
        </p:nvSpPr>
        <p:spPr>
          <a:xfrm>
            <a:off x="12371387" y="8226152"/>
            <a:ext cx="5233019" cy="313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>
            <a:spLocks noGrp="1"/>
          </p:cNvSpPr>
          <p:nvPr>
            <p:ph type="pic" idx="4"/>
          </p:nvPr>
        </p:nvSpPr>
        <p:spPr>
          <a:xfrm>
            <a:off x="6720856" y="8226152"/>
            <a:ext cx="5233019" cy="313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>
            <a:spLocks noGrp="1"/>
          </p:cNvSpPr>
          <p:nvPr>
            <p:ph type="pic" idx="5"/>
          </p:nvPr>
        </p:nvSpPr>
        <p:spPr>
          <a:xfrm>
            <a:off x="18017852" y="4090987"/>
            <a:ext cx="5233019" cy="313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>
            <a:spLocks noGrp="1"/>
          </p:cNvSpPr>
          <p:nvPr>
            <p:ph type="pic" idx="6"/>
          </p:nvPr>
        </p:nvSpPr>
        <p:spPr>
          <a:xfrm>
            <a:off x="12371387" y="4090987"/>
            <a:ext cx="5233019" cy="313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>
            <a:spLocks noGrp="1"/>
          </p:cNvSpPr>
          <p:nvPr>
            <p:ph type="pic" idx="7"/>
          </p:nvPr>
        </p:nvSpPr>
        <p:spPr>
          <a:xfrm>
            <a:off x="6720856" y="4090987"/>
            <a:ext cx="5233019" cy="313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883251" y="560160"/>
            <a:ext cx="2309325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 Black"/>
              <a:buNone/>
              <a:defRPr sz="8500" b="1" i="0" u="none" strike="noStrike" cap="none">
                <a:solidFill>
                  <a:srgbClr val="0072B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931333" y="3905250"/>
            <a:ext cx="5317067" cy="818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Libre Franklin"/>
              <a:buNone/>
              <a:defRPr sz="3200" b="0" i="0" u="none" strike="noStrike" cap="none">
                <a:solidFill>
                  <a:schemeClr val="dk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Libre Franklin"/>
              </a:defRPr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733"/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92C5E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8"/>
          </p:nvPr>
        </p:nvSpPr>
        <p:spPr>
          <a:xfrm>
            <a:off x="6610747" y="7385298"/>
            <a:ext cx="5472608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None/>
              <a:defRPr sz="2000" b="0" i="1" u="none" strike="noStrike" cap="none">
                <a:solidFill>
                  <a:srgbClr val="5D5D5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Libre Franklin"/>
              </a:defRPr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733"/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9"/>
          </p:nvPr>
        </p:nvSpPr>
        <p:spPr>
          <a:xfrm>
            <a:off x="12261278" y="7385298"/>
            <a:ext cx="5472608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None/>
              <a:defRPr sz="2000" b="0" i="1" u="none" strike="noStrike" cap="none">
                <a:solidFill>
                  <a:srgbClr val="5D5D5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Libre Franklin"/>
              </a:defRPr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733"/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3"/>
          </p:nvPr>
        </p:nvSpPr>
        <p:spPr>
          <a:xfrm>
            <a:off x="17907742" y="7385298"/>
            <a:ext cx="5472608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None/>
              <a:defRPr sz="2000" b="0" i="1" u="none" strike="noStrike" cap="none">
                <a:solidFill>
                  <a:srgbClr val="5D5D5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Libre Franklin"/>
              </a:defRPr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733"/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4"/>
          </p:nvPr>
        </p:nvSpPr>
        <p:spPr>
          <a:xfrm>
            <a:off x="6610747" y="11520463"/>
            <a:ext cx="5472608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None/>
              <a:defRPr sz="2000" b="0" i="1" u="none" strike="noStrike" cap="none">
                <a:solidFill>
                  <a:srgbClr val="5D5D5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Libre Franklin"/>
              </a:defRPr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733"/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5"/>
          </p:nvPr>
        </p:nvSpPr>
        <p:spPr>
          <a:xfrm>
            <a:off x="12261278" y="11520463"/>
            <a:ext cx="5472608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None/>
              <a:defRPr sz="2000" b="0" i="1" u="none" strike="noStrike" cap="none">
                <a:solidFill>
                  <a:srgbClr val="5D5D5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Libre Franklin"/>
              </a:defRPr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733"/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6"/>
          </p:nvPr>
        </p:nvSpPr>
        <p:spPr>
          <a:xfrm>
            <a:off x="17907742" y="11520463"/>
            <a:ext cx="5472608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None/>
              <a:defRPr sz="2000" b="0" i="1" u="none" strike="noStrike" cap="none">
                <a:solidFill>
                  <a:srgbClr val="5D5D5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Libre Franklin"/>
              </a:defRPr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733"/>
              <a:buFont typeface="Arial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733"/>
              <a:buFont typeface="Arial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79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3437" y="1186742"/>
            <a:ext cx="23055912" cy="152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3437" y="3073267"/>
            <a:ext cx="23055912" cy="9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171416" y="12404256"/>
            <a:ext cx="1484726" cy="1049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0" t="1377" r="9641" b="-1377"/>
          <a:stretch/>
        </p:blipFill>
        <p:spPr>
          <a:xfrm>
            <a:off x="23196102" y="0"/>
            <a:ext cx="1620675" cy="13910794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22878340" y="-377687"/>
            <a:ext cx="180442" cy="14288481"/>
          </a:xfrm>
          <a:prstGeom prst="rect">
            <a:avLst/>
          </a:prstGeom>
          <a:pattFill prst="dk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/>
              </a:solidFill>
              <a:latin typeface="Cambria Math" panose="020405030504060302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2352001" y="728040"/>
            <a:ext cx="2464776" cy="160168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 Math" panose="0204050305040603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>
            <a:biLevel thresh="25000"/>
          </a:blip>
          <a:stretch>
            <a:fillRect/>
          </a:stretch>
        </p:blipFill>
        <p:spPr>
          <a:xfrm>
            <a:off x="22689422" y="980742"/>
            <a:ext cx="1789933" cy="1085727"/>
          </a:xfrm>
          <a:prstGeom prst="rect">
            <a:avLst/>
          </a:prstGeom>
          <a:effectLst/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" y="5607931"/>
            <a:ext cx="24742775" cy="2747176"/>
            <a:chOff x="0" y="5647765"/>
            <a:chExt cx="24384000" cy="2707341"/>
          </a:xfrm>
          <a:solidFill>
            <a:srgbClr val="000000">
              <a:alpha val="69804"/>
            </a:srgbClr>
          </a:solidFill>
        </p:grpSpPr>
        <p:pic>
          <p:nvPicPr>
            <p:cNvPr id="7" name="Рисунок 6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" t="41333" r="279" b="39205"/>
            <a:stretch/>
          </p:blipFill>
          <p:spPr>
            <a:xfrm>
              <a:off x="0" y="5647765"/>
              <a:ext cx="12192000" cy="2707341"/>
            </a:xfrm>
            <a:prstGeom prst="rect">
              <a:avLst/>
            </a:prstGeom>
            <a:grpFill/>
          </p:spPr>
        </p:pic>
        <p:pic>
          <p:nvPicPr>
            <p:cNvPr id="8" name="Рисунок 7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" t="41333" r="279" b="39205"/>
            <a:stretch/>
          </p:blipFill>
          <p:spPr>
            <a:xfrm>
              <a:off x="12192000" y="5647765"/>
              <a:ext cx="12192000" cy="2707341"/>
            </a:xfrm>
            <a:prstGeom prst="rect">
              <a:avLst/>
            </a:prstGeom>
            <a:grpFill/>
          </p:spPr>
        </p:pic>
      </p:grpSp>
      <p:sp>
        <p:nvSpPr>
          <p:cNvPr id="3" name="Прямоугольник 2"/>
          <p:cNvSpPr/>
          <p:nvPr/>
        </p:nvSpPr>
        <p:spPr>
          <a:xfrm>
            <a:off x="0" y="5611906"/>
            <a:ext cx="24742775" cy="2725270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Google Shape;77;p12"/>
          <p:cNvSpPr txBox="1">
            <a:spLocks noGrp="1"/>
          </p:cNvSpPr>
          <p:nvPr>
            <p:ph type="ctrTitle"/>
          </p:nvPr>
        </p:nvSpPr>
        <p:spPr>
          <a:xfrm>
            <a:off x="843437" y="5721104"/>
            <a:ext cx="23055900" cy="2383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Font typeface="Arial Black"/>
              <a:buNone/>
            </a:pPr>
            <a:r>
              <a:rPr lang="ru-RU" sz="6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Сервис проектной деятельности </a:t>
            </a:r>
            <a:br>
              <a:rPr lang="ru-RU" sz="6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ЗФТШ</a:t>
            </a:r>
            <a:endParaRPr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8" name="Google Shape;78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234884" y="864615"/>
            <a:ext cx="3869284" cy="117168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2"/>
          <p:cNvSpPr/>
          <p:nvPr/>
        </p:nvSpPr>
        <p:spPr>
          <a:xfrm>
            <a:off x="10894050" y="12098840"/>
            <a:ext cx="2954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2BC"/>
              </a:buClr>
              <a:buSzPts val="3600"/>
              <a:buFont typeface="Arial Black"/>
              <a:buNone/>
            </a:pPr>
            <a:r>
              <a:rPr lang="ru-RU" sz="3600" b="1" dirty="0" smtClean="0">
                <a:solidFill>
                  <a:srgbClr val="0072BC"/>
                </a:solidFill>
                <a:latin typeface="+mn-lt"/>
                <a:ea typeface="Arial Black"/>
                <a:cs typeface="Arial Black"/>
                <a:sym typeface="Arial Black"/>
              </a:rPr>
              <a:t>10</a:t>
            </a:r>
            <a:r>
              <a:rPr lang="ru-RU" sz="3600" b="1" i="0" u="none" strike="noStrike" cap="none" dirty="0" smtClean="0">
                <a:solidFill>
                  <a:srgbClr val="0072BC"/>
                </a:solidFill>
                <a:latin typeface="+mn-lt"/>
                <a:ea typeface="Arial Black"/>
                <a:cs typeface="Arial Black"/>
                <a:sym typeface="Arial Black"/>
              </a:rPr>
              <a:t>.09.2021</a:t>
            </a:r>
            <a:endParaRPr dirty="0">
              <a:latin typeface="+mn-lt"/>
            </a:endParaRPr>
          </a:p>
        </p:txBody>
      </p:sp>
      <p:pic>
        <p:nvPicPr>
          <p:cNvPr id="80" name="Google Shape;80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4458" y="864615"/>
            <a:ext cx="2735890" cy="1659520"/>
          </a:xfrm>
          <a:prstGeom prst="rect">
            <a:avLst/>
          </a:prstGeom>
          <a:noFill/>
          <a:ln>
            <a:noFill/>
          </a:ln>
          <a:effectLst>
            <a:outerShdw blurRad="165100" dist="12700" dir="2700000" algn="tl" rotWithShape="0">
              <a:schemeClr val="lt1">
                <a:alpha val="74900"/>
              </a:schemeClr>
            </a:outerShdw>
          </a:effectLst>
        </p:spPr>
      </p:pic>
      <p:sp>
        <p:nvSpPr>
          <p:cNvPr id="81" name="Google Shape;81;p12"/>
          <p:cNvSpPr/>
          <p:nvPr/>
        </p:nvSpPr>
        <p:spPr>
          <a:xfrm>
            <a:off x="3850349" y="840295"/>
            <a:ext cx="12369900" cy="17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2BC"/>
              </a:buClr>
              <a:buSzPts val="3500"/>
              <a:buFont typeface="Arial Black"/>
              <a:buNone/>
            </a:pPr>
            <a:r>
              <a:rPr lang="ru-RU" sz="3500" b="1" i="0" u="none" strike="noStrike" cap="none">
                <a:solidFill>
                  <a:srgbClr val="0072BC"/>
                </a:solidFill>
                <a:latin typeface="Arial Black"/>
                <a:ea typeface="Arial Black"/>
                <a:cs typeface="Arial Black"/>
                <a:sym typeface="Arial Black"/>
              </a:rPr>
              <a:t>ЗАОЧНАЯ </a:t>
            </a:r>
            <a:br>
              <a:rPr lang="ru-RU" sz="3500" b="1" i="0" u="none" strike="noStrike" cap="none">
                <a:solidFill>
                  <a:srgbClr val="0072BC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3500" b="1" i="0" u="none" strike="noStrike" cap="none">
                <a:solidFill>
                  <a:srgbClr val="0072BC"/>
                </a:solidFill>
                <a:latin typeface="Arial Black"/>
                <a:ea typeface="Arial Black"/>
                <a:cs typeface="Arial Black"/>
                <a:sym typeface="Arial Black"/>
              </a:rPr>
              <a:t>ФИЗИКО-ТЕХНИЧЕСКАЯ</a:t>
            </a:r>
            <a:br>
              <a:rPr lang="ru-RU" sz="3500" b="1" i="0" u="none" strike="noStrike" cap="none">
                <a:solidFill>
                  <a:srgbClr val="0072BC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3500" b="1" i="0" u="none" strike="noStrike" cap="none">
                <a:solidFill>
                  <a:srgbClr val="0072BC"/>
                </a:solidFill>
                <a:latin typeface="Arial Black"/>
                <a:ea typeface="Arial Black"/>
                <a:cs typeface="Arial Black"/>
                <a:sym typeface="Arial Black"/>
              </a:rPr>
              <a:t>ШКОЛА МФТИ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12175380" y="-3641166"/>
            <a:ext cx="392017" cy="24742777"/>
          </a:xfrm>
          <a:prstGeom prst="rect">
            <a:avLst/>
          </a:prstGeom>
          <a:pattFill prst="dk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925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"/>
          <p:cNvSpPr txBox="1">
            <a:spLocks noGrp="1"/>
          </p:cNvSpPr>
          <p:nvPr>
            <p:ph type="title"/>
          </p:nvPr>
        </p:nvSpPr>
        <p:spPr>
          <a:xfrm>
            <a:off x="882475" y="560155"/>
            <a:ext cx="23093400" cy="15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900">
                <a:solidFill>
                  <a:schemeClr val="accent1"/>
                </a:solidFill>
              </a:rPr>
              <a:t>Этапы реализации продукта</a:t>
            </a:r>
            <a:endParaRPr sz="79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900"/>
          </a:p>
        </p:txBody>
      </p:sp>
      <p:sp>
        <p:nvSpPr>
          <p:cNvPr id="338" name="Google Shape;338;p35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00" cy="10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882475" y="6212225"/>
            <a:ext cx="21439643" cy="1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6759000" y="5645695"/>
            <a:ext cx="1133061" cy="11330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314264" y="5645695"/>
            <a:ext cx="1133061" cy="11330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3425828" y="3752952"/>
            <a:ext cx="4909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2022/2023 </a:t>
            </a:r>
            <a:br>
              <a:rPr lang="ru-RU" sz="4000" b="1" dirty="0" smtClean="0">
                <a:solidFill>
                  <a:srgbClr val="0070C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</a:br>
            <a:r>
              <a:rPr lang="ru-RU" sz="4000" b="1" dirty="0" smtClean="0">
                <a:solidFill>
                  <a:srgbClr val="0070C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уч</a:t>
            </a:r>
            <a:r>
              <a:rPr lang="ru-RU" sz="4000" b="1" dirty="0">
                <a:solidFill>
                  <a:srgbClr val="0070C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. </a:t>
            </a:r>
            <a:r>
              <a:rPr lang="ru-RU" sz="4000" b="1" dirty="0" smtClean="0">
                <a:solidFill>
                  <a:srgbClr val="0070C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год</a:t>
            </a:r>
            <a:endParaRPr lang="ru-RU" sz="4000" b="1" dirty="0">
              <a:solidFill>
                <a:srgbClr val="0070C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6775" y="3752952"/>
            <a:ext cx="4909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2021/2022 </a:t>
            </a:r>
            <a:br>
              <a:rPr lang="ru-RU" sz="4000" b="1" dirty="0" smtClean="0">
                <a:solidFill>
                  <a:srgbClr val="0070C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</a:br>
            <a:r>
              <a:rPr lang="ru-RU" sz="4000" b="1" dirty="0" smtClean="0">
                <a:solidFill>
                  <a:srgbClr val="0070C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уч</a:t>
            </a:r>
            <a:r>
              <a:rPr lang="ru-RU" sz="4000" b="1" dirty="0">
                <a:solidFill>
                  <a:srgbClr val="0070C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. </a:t>
            </a:r>
            <a:r>
              <a:rPr lang="ru-RU" sz="4000" b="1" dirty="0" smtClean="0">
                <a:solidFill>
                  <a:srgbClr val="0070C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год</a:t>
            </a:r>
            <a:endParaRPr lang="ru-RU" sz="4000" b="1" dirty="0">
              <a:solidFill>
                <a:srgbClr val="0070C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8632" y="7914589"/>
            <a:ext cx="8406857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50" lvl="0" indent="-457200">
              <a:lnSpc>
                <a:spcPct val="115000"/>
              </a:lnSpc>
              <a:buClr>
                <a:srgbClr val="00B0F0"/>
              </a:buClr>
              <a:buSzPts val="33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Разработка стандартов </a:t>
            </a:r>
            <a:r>
              <a:rPr lang="ru-RU" sz="3200" dirty="0" smtClean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/>
            </a:r>
            <a:br>
              <a:rPr lang="ru-RU" sz="3200" dirty="0" smtClean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</a:br>
            <a:r>
              <a:rPr lang="ru-RU" sz="3200" dirty="0" smtClean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проектных </a:t>
            </a:r>
            <a:r>
              <a:rPr lang="ru-RU" sz="32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работ школьников</a:t>
            </a:r>
          </a:p>
          <a:p>
            <a:pPr marL="476250" lvl="0" indent="-457200">
              <a:lnSpc>
                <a:spcPct val="115000"/>
              </a:lnSpc>
              <a:buClr>
                <a:srgbClr val="00B0F0"/>
              </a:buClr>
              <a:buSzPts val="33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Разработка образовательных курсов </a:t>
            </a:r>
            <a:r>
              <a:rPr lang="ru-RU" sz="3200" dirty="0" smtClean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/>
            </a:r>
            <a:br>
              <a:rPr lang="ru-RU" sz="3200" dirty="0" smtClean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</a:br>
            <a:r>
              <a:rPr lang="ru-RU" sz="3200" dirty="0" smtClean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по </a:t>
            </a:r>
            <a:r>
              <a:rPr lang="ru-RU" sz="32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проектной деятельности</a:t>
            </a:r>
          </a:p>
          <a:p>
            <a:pPr marL="476250" lvl="0" indent="-457200">
              <a:lnSpc>
                <a:spcPct val="115000"/>
              </a:lnSpc>
              <a:buClr>
                <a:srgbClr val="00B0F0"/>
              </a:buClr>
              <a:buSzPts val="33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Подготовка функционала сервиса</a:t>
            </a:r>
          </a:p>
          <a:p>
            <a:pPr marL="476250" lvl="0" indent="-457200">
              <a:lnSpc>
                <a:spcPct val="115000"/>
              </a:lnSpc>
              <a:buClr>
                <a:srgbClr val="00B0F0"/>
              </a:buClr>
              <a:buSzPts val="33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Создание банка проектов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915261" y="7914589"/>
            <a:ext cx="6578057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50" lvl="0" indent="-457200">
              <a:lnSpc>
                <a:spcPct val="115000"/>
              </a:lnSpc>
              <a:buClr>
                <a:srgbClr val="00B0F0"/>
              </a:buClr>
              <a:buSzPts val="3300"/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Запуск сервиса</a:t>
            </a:r>
            <a:endParaRPr lang="ru-RU" sz="3200" dirty="0">
              <a:solidFill>
                <a:srgbClr val="525252"/>
              </a:solidFill>
              <a:latin typeface="Cambria Math" panose="02040503050406030204" pitchFamily="18" charset="0"/>
              <a:ea typeface="Cambria Math" panose="02040503050406030204" pitchFamily="18" charset="0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6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00" cy="10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  <p:sp>
        <p:nvSpPr>
          <p:cNvPr id="345" name="Google Shape;345;p36"/>
          <p:cNvSpPr txBox="1">
            <a:spLocks noGrp="1"/>
          </p:cNvSpPr>
          <p:nvPr>
            <p:ph type="title"/>
          </p:nvPr>
        </p:nvSpPr>
        <p:spPr>
          <a:xfrm>
            <a:off x="882475" y="560154"/>
            <a:ext cx="23093400" cy="18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0"/>
              <a:t>Численные прогнозы</a:t>
            </a:r>
            <a:endParaRPr sz="7000"/>
          </a:p>
        </p:txBody>
      </p:sp>
      <p:graphicFrame>
        <p:nvGraphicFramePr>
          <p:cNvPr id="346" name="Google Shape;346;p36"/>
          <p:cNvGraphicFramePr/>
          <p:nvPr>
            <p:extLst>
              <p:ext uri="{D42A27DB-BD31-4B8C-83A1-F6EECF244321}">
                <p14:modId xmlns:p14="http://schemas.microsoft.com/office/powerpoint/2010/main" val="1903153266"/>
              </p:ext>
            </p:extLst>
          </p:nvPr>
        </p:nvGraphicFramePr>
        <p:xfrm>
          <a:off x="1302839" y="3817625"/>
          <a:ext cx="20132000" cy="272328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122750"/>
                <a:gridCol w="5504625"/>
                <a:gridCol w="5504625"/>
              </a:tblGrid>
              <a:tr h="835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dirty="0"/>
                        <a:t>Показатель</a:t>
                      </a:r>
                      <a:endParaRPr sz="3600" dirty="0">
                        <a:solidFill>
                          <a:srgbClr val="525252"/>
                        </a:solidFill>
                        <a:latin typeface="Franklin Gothic Book"/>
                        <a:ea typeface="Franklin Gothic Book"/>
                        <a:cs typeface="Franklin Gothic Book"/>
                        <a:sym typeface="Franklin Gothic Boo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/>
                        <a:t>2022/2023</a:t>
                      </a:r>
                      <a:endParaRPr sz="36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/>
                        <a:t>2025</a:t>
                      </a:r>
                      <a:endParaRPr sz="3600" b="1" u="none" strike="noStrike" cap="none"/>
                    </a:p>
                  </a:txBody>
                  <a:tcPr marL="91450" marR="91450" marT="45725" marB="45725" anchor="ctr"/>
                </a:tc>
              </a:tr>
              <a:tr h="82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ru-RU" sz="3200"/>
                        <a:t>Количество индивидуальных менторов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200"/>
                        <a:t>86</a:t>
                      </a:r>
                      <a:endParaRPr sz="32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200"/>
                        <a:t>650</a:t>
                      </a:r>
                      <a:endParaRPr sz="3200" u="none" strike="noStrike" cap="none"/>
                    </a:p>
                  </a:txBody>
                  <a:tcPr marL="91450" marR="91450" marT="45725" marB="45725" anchor="ctr"/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ru-RU" sz="3200" dirty="0"/>
                        <a:t>Количество школ использующих подписку </a:t>
                      </a:r>
                      <a:r>
                        <a:rPr lang="ru-RU" sz="3200" dirty="0" smtClean="0"/>
                        <a:t/>
                      </a:r>
                      <a:br>
                        <a:rPr lang="ru-RU" sz="3200" dirty="0" smtClean="0"/>
                      </a:br>
                      <a:r>
                        <a:rPr lang="ru-RU" sz="3200" dirty="0" smtClean="0"/>
                        <a:t>на </a:t>
                      </a:r>
                      <a:r>
                        <a:rPr lang="ru-RU" sz="3200" dirty="0"/>
                        <a:t>сервис 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200"/>
                        <a:t>50</a:t>
                      </a:r>
                      <a:endParaRPr sz="32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200" dirty="0"/>
                        <a:t>240</a:t>
                      </a:r>
                      <a:endParaRPr sz="3200" u="none" strike="noStrike" cap="none" dirty="0"/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347" name="Google Shape;347;p36"/>
          <p:cNvSpPr txBox="1">
            <a:spLocks noGrp="1"/>
          </p:cNvSpPr>
          <p:nvPr>
            <p:ph type="body" idx="1"/>
          </p:nvPr>
        </p:nvSpPr>
        <p:spPr>
          <a:xfrm>
            <a:off x="1302839" y="7978282"/>
            <a:ext cx="21198000" cy="18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3600" dirty="0">
                <a:solidFill>
                  <a:srgbClr val="525252"/>
                </a:solidFill>
              </a:rPr>
              <a:t>Суммарные затраты на разработку базовых материалов продукта – </a:t>
            </a:r>
            <a:r>
              <a:rPr lang="ru-RU" sz="3000" dirty="0">
                <a:solidFill>
                  <a:srgbClr val="0070C0"/>
                </a:solidFill>
              </a:rPr>
              <a:t>5,4</a:t>
            </a:r>
            <a:r>
              <a:rPr lang="ru-RU" sz="3600" dirty="0">
                <a:solidFill>
                  <a:srgbClr val="0070C0"/>
                </a:solidFill>
              </a:rPr>
              <a:t> млн. руб.*</a:t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525252"/>
                </a:solidFill>
              </a:rPr>
              <a:t>Окупаемость проекта </a:t>
            </a:r>
            <a:r>
              <a:rPr lang="ru-RU" sz="3600" dirty="0">
                <a:solidFill>
                  <a:srgbClr val="0070C0"/>
                </a:solidFill>
              </a:rPr>
              <a:t>к </a:t>
            </a:r>
            <a:r>
              <a:rPr lang="ru-RU" sz="3000" dirty="0">
                <a:solidFill>
                  <a:srgbClr val="0070C0"/>
                </a:solidFill>
              </a:rPr>
              <a:t>2025</a:t>
            </a:r>
            <a:r>
              <a:rPr lang="ru-RU" sz="3600" dirty="0">
                <a:solidFill>
                  <a:srgbClr val="0070C0"/>
                </a:solidFill>
              </a:rPr>
              <a:t> году </a:t>
            </a:r>
            <a:r>
              <a:rPr lang="ru-RU" sz="3600" dirty="0">
                <a:solidFill>
                  <a:srgbClr val="525252"/>
                </a:solidFill>
              </a:rPr>
              <a:t/>
            </a:r>
            <a:br>
              <a:rPr lang="ru-RU" sz="3600" dirty="0">
                <a:solidFill>
                  <a:srgbClr val="525252"/>
                </a:solidFill>
              </a:rPr>
            </a:br>
            <a:r>
              <a:rPr lang="ru-RU" sz="3600" dirty="0">
                <a:solidFill>
                  <a:srgbClr val="525252"/>
                </a:solidFill>
              </a:rPr>
              <a:t>Предположительный оборот в год к </a:t>
            </a:r>
            <a:r>
              <a:rPr lang="ru-RU" sz="3000" dirty="0">
                <a:solidFill>
                  <a:srgbClr val="525252"/>
                </a:solidFill>
              </a:rPr>
              <a:t>2025</a:t>
            </a:r>
            <a:r>
              <a:rPr lang="ru-RU" sz="3600" dirty="0">
                <a:solidFill>
                  <a:srgbClr val="525252"/>
                </a:solidFill>
              </a:rPr>
              <a:t> году </a:t>
            </a:r>
            <a:r>
              <a:rPr lang="ru-RU" sz="3600" dirty="0">
                <a:solidFill>
                  <a:schemeClr val="dk1"/>
                </a:solidFill>
              </a:rPr>
              <a:t>– </a:t>
            </a:r>
            <a:r>
              <a:rPr lang="ru-RU" sz="3000" dirty="0">
                <a:solidFill>
                  <a:srgbClr val="0070C0"/>
                </a:solidFill>
              </a:rPr>
              <a:t>22,5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sz="3600" dirty="0">
                <a:solidFill>
                  <a:srgbClr val="0070C0"/>
                </a:solidFill>
              </a:rPr>
              <a:t>млн. руб.</a:t>
            </a:r>
            <a:endParaRPr sz="3600" dirty="0">
              <a:solidFill>
                <a:srgbClr val="0070C0"/>
              </a:solidFill>
            </a:endParaRPr>
          </a:p>
        </p:txBody>
      </p:sp>
      <p:sp>
        <p:nvSpPr>
          <p:cNvPr id="348" name="Google Shape;348;p36"/>
          <p:cNvSpPr txBox="1">
            <a:spLocks noGrp="1"/>
          </p:cNvSpPr>
          <p:nvPr>
            <p:ph type="body" idx="1"/>
          </p:nvPr>
        </p:nvSpPr>
        <p:spPr>
          <a:xfrm>
            <a:off x="1302839" y="12227043"/>
            <a:ext cx="18919500" cy="12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2700" i="1" dirty="0" smtClean="0">
                <a:solidFill>
                  <a:srgbClr val="525252"/>
                </a:solidFill>
              </a:rPr>
              <a:t>*</a:t>
            </a:r>
            <a:r>
              <a:rPr lang="ru-RU" sz="2700" i="1" dirty="0" smtClean="0">
                <a:solidFill>
                  <a:schemeClr val="dk1"/>
                </a:solidFill>
              </a:rPr>
              <a:t> </a:t>
            </a:r>
            <a:r>
              <a:rPr lang="ru-RU" sz="2700" i="1" dirty="0">
                <a:solidFill>
                  <a:schemeClr val="dk1"/>
                </a:solidFill>
              </a:rPr>
              <a:t>без учета затрат на администрирование и </a:t>
            </a:r>
            <a:r>
              <a:rPr lang="ru-RU" sz="2700" i="1" dirty="0" smtClean="0">
                <a:solidFill>
                  <a:schemeClr val="dk1"/>
                </a:solidFill>
              </a:rPr>
              <a:t>разработку </a:t>
            </a:r>
            <a:r>
              <a:rPr lang="ru-RU" sz="2700" i="1" dirty="0">
                <a:solidFill>
                  <a:schemeClr val="dk1"/>
                </a:solidFill>
              </a:rPr>
              <a:t>образовательной платформы</a:t>
            </a:r>
            <a:r>
              <a:rPr lang="ru-RU" sz="2700" i="1" dirty="0">
                <a:solidFill>
                  <a:srgbClr val="525252"/>
                </a:solidFill>
              </a:rPr>
              <a:t> </a:t>
            </a:r>
            <a:endParaRPr sz="27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2">
            <a:extLst>
              <a:ext uri="{FF2B5EF4-FFF2-40B4-BE49-F238E27FC236}">
                <a16:creationId xmlns="" xmlns:a16="http://schemas.microsoft.com/office/drawing/2014/main" id="{53FDBAA3-517E-44B6-A57B-264BE94AC42D}"/>
              </a:ext>
            </a:extLst>
          </p:cNvPr>
          <p:cNvSpPr/>
          <p:nvPr/>
        </p:nvSpPr>
        <p:spPr>
          <a:xfrm>
            <a:off x="613059" y="2121055"/>
            <a:ext cx="21014592" cy="3480446"/>
          </a:xfrm>
          <a:prstGeom prst="roundRect">
            <a:avLst>
              <a:gd name="adj" fmla="val 10485"/>
            </a:avLst>
          </a:prstGeom>
          <a:solidFill>
            <a:schemeClr val="accent5">
              <a:lumMod val="20000"/>
              <a:lumOff val="80000"/>
              <a:alpha val="7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Cambria Math" panose="02040503050406030204" pitchFamily="18" charset="0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882475" y="560155"/>
            <a:ext cx="23093400" cy="15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 Black"/>
              <a:buNone/>
            </a:pPr>
            <a:r>
              <a:rPr lang="ru-RU" sz="7000"/>
              <a:t>Трансформация ЗФТШ</a:t>
            </a:r>
            <a:endParaRPr sz="7000"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890300" y="2510951"/>
            <a:ext cx="21592013" cy="293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Цель трансформации</a:t>
            </a:r>
            <a:r>
              <a:rPr lang="ru-RU" sz="3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 </a:t>
            </a:r>
            <a:r>
              <a:rPr lang="ru-RU" sz="3600" dirty="0">
                <a:solidFill>
                  <a:srgbClr val="43434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—</a:t>
            </a:r>
            <a:r>
              <a:rPr lang="ru-RU" sz="36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 </a:t>
            </a:r>
            <a:r>
              <a:rPr lang="ru-RU" sz="40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на базе заочной физико-технической школы к </a:t>
            </a:r>
            <a:r>
              <a:rPr lang="ru-RU" sz="32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2025</a:t>
            </a:r>
            <a:r>
              <a:rPr lang="ru-RU" sz="40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 году создать </a:t>
            </a:r>
            <a:br>
              <a:rPr lang="ru-RU" sz="40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</a:br>
            <a:r>
              <a:rPr lang="ru-RU" sz="40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экосистему образовательных продуктов с использованием новых образовательных технологий </a:t>
            </a:r>
            <a:r>
              <a:rPr lang="ru-RU" sz="3400" dirty="0" err="1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EdTech</a:t>
            </a:r>
            <a:r>
              <a:rPr lang="ru-RU" sz="40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, </a:t>
            </a:r>
            <a:r>
              <a:rPr lang="ru-RU" sz="4000" dirty="0" smtClean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обеспечивающую </a:t>
            </a:r>
            <a:r>
              <a:rPr lang="ru-RU" sz="40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стабильный приток абитуриентов в МФТИ и финансовую независимость школы</a:t>
            </a:r>
            <a:endParaRPr sz="3600" dirty="0">
              <a:solidFill>
                <a:srgbClr val="525252"/>
              </a:solidFill>
              <a:latin typeface="Cambria Math" panose="02040503050406030204" pitchFamily="18" charset="0"/>
              <a:ea typeface="Cambria Math" panose="02040503050406030204" pitchFamily="18" charset="0"/>
              <a:cs typeface="Libre Franklin"/>
              <a:sym typeface="Libre Franklin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890300" y="5746237"/>
            <a:ext cx="21035422" cy="675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Задачи трансформации</a:t>
            </a:r>
            <a:r>
              <a:rPr lang="ru-RU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:</a:t>
            </a:r>
            <a:r>
              <a:rPr lang="ru-RU" sz="4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 </a:t>
            </a:r>
            <a:endParaRPr sz="34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Libre Franklin"/>
              <a:sym typeface="Libre Franklin"/>
            </a:endParaRPr>
          </a:p>
          <a:p>
            <a:pPr marL="533400" lvl="0" indent="-571500" algn="l" rtl="0"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4200"/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Разработать стратегию развития экосистемы образовательных продуктов </a:t>
            </a:r>
            <a:r>
              <a:rPr lang="ru-RU" sz="4000" dirty="0" smtClean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школы, </a:t>
            </a:r>
            <a:r>
              <a:rPr lang="ru-RU" sz="40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включающую подробное описание продуктов </a:t>
            </a:r>
            <a:r>
              <a:rPr lang="ru-RU" sz="4000" dirty="0" smtClean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школы, отвечающую </a:t>
            </a:r>
            <a:r>
              <a:rPr lang="ru-RU" sz="40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запросам основных </a:t>
            </a:r>
            <a:r>
              <a:rPr lang="ru-RU" sz="4000" dirty="0" err="1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стейкхолдеров</a:t>
            </a:r>
            <a:endParaRPr sz="4000" dirty="0">
              <a:solidFill>
                <a:srgbClr val="525252"/>
              </a:solidFill>
              <a:latin typeface="Cambria Math" panose="02040503050406030204" pitchFamily="18" charset="0"/>
              <a:ea typeface="Cambria Math" panose="02040503050406030204" pitchFamily="18" charset="0"/>
              <a:cs typeface="Libre Franklin"/>
              <a:sym typeface="Libre Franklin"/>
            </a:endParaRPr>
          </a:p>
          <a:p>
            <a:pPr marL="533400" lvl="0" indent="-571500" algn="l" rtl="0"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4200"/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Создать стабильные финансовые потоки школы, обеспечивающие самоокупаемость продуктов школы и возможность инвестирования в развитие</a:t>
            </a:r>
            <a:endParaRPr sz="4000" dirty="0">
              <a:solidFill>
                <a:srgbClr val="525252"/>
              </a:solidFill>
              <a:latin typeface="Cambria Math" panose="02040503050406030204" pitchFamily="18" charset="0"/>
              <a:ea typeface="Cambria Math" panose="02040503050406030204" pitchFamily="18" charset="0"/>
              <a:cs typeface="Libre Franklin"/>
              <a:sym typeface="Libre Franklin"/>
            </a:endParaRPr>
          </a:p>
          <a:p>
            <a:pPr marL="533400" lvl="0" indent="-571500" algn="l" rtl="0"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4200"/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Трансформировать имеющиеся продукты школы к уровню мировых конкурентов на рынке</a:t>
            </a:r>
            <a:endParaRPr sz="4000" dirty="0">
              <a:solidFill>
                <a:srgbClr val="525252"/>
              </a:solidFill>
              <a:latin typeface="Cambria Math" panose="02040503050406030204" pitchFamily="18" charset="0"/>
              <a:ea typeface="Cambria Math" panose="02040503050406030204" pitchFamily="18" charset="0"/>
              <a:cs typeface="Libre Franklin"/>
              <a:sym typeface="Libre Franklin"/>
            </a:endParaRPr>
          </a:p>
          <a:p>
            <a:pPr marL="533400" lvl="0" indent="-571500" algn="l" rtl="0">
              <a:spcBef>
                <a:spcPts val="1000"/>
              </a:spcBef>
              <a:spcAft>
                <a:spcPts val="1000"/>
              </a:spcAft>
              <a:buClr>
                <a:srgbClr val="00B0F0"/>
              </a:buClr>
              <a:buSzPts val="4200"/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dk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Самостоятельно разрабатывать и </a:t>
            </a:r>
            <a:r>
              <a:rPr lang="ru-RU" sz="40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внедрять имеющиеся на рынке новые технологии </a:t>
            </a:r>
            <a:r>
              <a:rPr lang="ru-RU" sz="3400" dirty="0" err="1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EdTech</a:t>
            </a:r>
            <a:r>
              <a:rPr lang="ru-RU" sz="32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 </a:t>
            </a:r>
            <a:r>
              <a:rPr lang="ru-RU" sz="40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в продукты школы</a:t>
            </a:r>
            <a:r>
              <a:rPr lang="ru-RU" sz="32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 </a:t>
            </a:r>
            <a:endParaRPr sz="3200" dirty="0">
              <a:solidFill>
                <a:srgbClr val="525252"/>
              </a:solidFill>
              <a:latin typeface="Cambria Math" panose="02040503050406030204" pitchFamily="18" charset="0"/>
              <a:ea typeface="Cambria Math" panose="02040503050406030204" pitchFamily="18" charset="0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798149" y="3674826"/>
            <a:ext cx="4890052" cy="48900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5518504" y="3674826"/>
            <a:ext cx="4890052" cy="48900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2516843" y="3674826"/>
            <a:ext cx="4890052" cy="48900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882475" y="560154"/>
            <a:ext cx="23093400" cy="17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0"/>
              <a:t>Основные направления деятельности </a:t>
            </a:r>
            <a:endParaRPr sz="7000"/>
          </a:p>
        </p:txBody>
      </p:sp>
      <p:sp>
        <p:nvSpPr>
          <p:cNvPr id="141" name="Google Shape;141;p19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00" cy="10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772" y="4586542"/>
            <a:ext cx="2930253" cy="2930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14" y="4786590"/>
            <a:ext cx="2930248" cy="293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311" y="4549456"/>
            <a:ext cx="2930250" cy="293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/>
          <p:nvPr/>
        </p:nvSpPr>
        <p:spPr>
          <a:xfrm>
            <a:off x="3393877" y="9328751"/>
            <a:ext cx="3135985" cy="205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5400" b="1" dirty="0">
                <a:solidFill>
                  <a:srgbClr val="43434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Онлайн обучение </a:t>
            </a:r>
            <a:endParaRPr sz="5400" b="1" dirty="0">
              <a:solidFill>
                <a:srgbClr val="434343"/>
              </a:solidFill>
              <a:latin typeface="Cambria Math" panose="02040503050406030204" pitchFamily="18" charset="0"/>
              <a:ea typeface="Cambria Math" panose="02040503050406030204" pitchFamily="18" charset="0"/>
              <a:cs typeface="Libre Franklin"/>
              <a:sym typeface="Libre Franklin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9076818" y="9328750"/>
            <a:ext cx="4332716" cy="205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5400" b="1" dirty="0">
                <a:solidFill>
                  <a:srgbClr val="43434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Кружковое движение </a:t>
            </a:r>
            <a:endParaRPr sz="5400" b="1" dirty="0">
              <a:solidFill>
                <a:srgbClr val="434343"/>
              </a:solidFill>
              <a:latin typeface="Cambria Math" panose="02040503050406030204" pitchFamily="18" charset="0"/>
              <a:ea typeface="Cambria Math" panose="02040503050406030204" pitchFamily="18" charset="0"/>
              <a:cs typeface="Libre Franklin"/>
              <a:sym typeface="Libre Franklin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15714410" y="9328750"/>
            <a:ext cx="4498241" cy="205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5400" b="1" dirty="0">
                <a:solidFill>
                  <a:srgbClr val="43434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Проектная деятельность </a:t>
            </a:r>
            <a:endParaRPr sz="5400" b="1" dirty="0">
              <a:solidFill>
                <a:srgbClr val="434343"/>
              </a:solidFill>
              <a:latin typeface="Cambria Math" panose="02040503050406030204" pitchFamily="18" charset="0"/>
              <a:ea typeface="Cambria Math" panose="02040503050406030204" pitchFamily="18" charset="0"/>
              <a:cs typeface="Libre Franklin"/>
              <a:sym typeface="Libre Franklin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257451" y="3402622"/>
            <a:ext cx="5415558" cy="5415558"/>
          </a:xfrm>
          <a:prstGeom prst="ellipse">
            <a:avLst/>
          </a:prstGeom>
          <a:noFill/>
          <a:ln w="762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35396" y="3402622"/>
            <a:ext cx="5415558" cy="5415558"/>
          </a:xfrm>
          <a:prstGeom prst="ellipse">
            <a:avLst/>
          </a:prstGeom>
          <a:noFill/>
          <a:ln w="762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5255751" y="3402622"/>
            <a:ext cx="5415558" cy="5415558"/>
          </a:xfrm>
          <a:prstGeom prst="ellipse">
            <a:avLst/>
          </a:prstGeom>
          <a:noFill/>
          <a:ln w="762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ctrTitle"/>
          </p:nvPr>
        </p:nvSpPr>
        <p:spPr>
          <a:xfrm>
            <a:off x="311228" y="9619178"/>
            <a:ext cx="11932606" cy="172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Font typeface="Arial Black"/>
              <a:buNone/>
            </a:pPr>
            <a:r>
              <a:rPr lang="ru-RU" sz="6600" dirty="0" smtClean="0"/>
              <a:t>ПРОЕКТНАЯ ДЕЯТЕЛЬНОСТЬ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729416" y="3495922"/>
            <a:ext cx="4890052" cy="48900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70024" y="3223718"/>
            <a:ext cx="5415558" cy="5415558"/>
          </a:xfrm>
          <a:prstGeom prst="ellipse">
            <a:avLst/>
          </a:prstGeom>
          <a:noFill/>
          <a:ln w="762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" t="1377" r="1754" b="-1377"/>
          <a:stretch/>
        </p:blipFill>
        <p:spPr>
          <a:xfrm>
            <a:off x="12776062" y="0"/>
            <a:ext cx="11966713" cy="1391079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419727" y="-188844"/>
            <a:ext cx="180442" cy="14288481"/>
          </a:xfrm>
          <a:prstGeom prst="rect">
            <a:avLst/>
          </a:prstGeom>
          <a:pattFill prst="dk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/>
              </a:solidFill>
              <a:latin typeface="Cambria Math" panose="02040503050406030204" pitchFamily="18" charset="0"/>
            </a:endParaRPr>
          </a:p>
        </p:txBody>
      </p:sp>
      <p:pic>
        <p:nvPicPr>
          <p:cNvPr id="13" name="Google Shape;144;p19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54" y="4480550"/>
            <a:ext cx="2930250" cy="2930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928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"/>
          <p:cNvSpPr txBox="1">
            <a:spLocks noGrp="1"/>
          </p:cNvSpPr>
          <p:nvPr>
            <p:ph type="title"/>
          </p:nvPr>
        </p:nvSpPr>
        <p:spPr>
          <a:xfrm>
            <a:off x="882475" y="560155"/>
            <a:ext cx="23093400" cy="14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0">
                <a:solidFill>
                  <a:schemeClr val="accent1"/>
                </a:solidFill>
              </a:rPr>
              <a:t>Сопровождение проектной деятельности</a:t>
            </a:r>
            <a:endParaRPr sz="70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0"/>
          </a:p>
        </p:txBody>
      </p:sp>
      <p:sp>
        <p:nvSpPr>
          <p:cNvPr id="270" name="Google Shape;270;p30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00" cy="10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271" name="Google Shape;271;p30"/>
          <p:cNvSpPr txBox="1"/>
          <p:nvPr/>
        </p:nvSpPr>
        <p:spPr>
          <a:xfrm>
            <a:off x="965150" y="2050255"/>
            <a:ext cx="22507500" cy="14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Создание сервиса для помощи школам и отдельным школьникам в организации исследовательских работ по естественно-научному направлению</a:t>
            </a:r>
            <a:endParaRPr sz="3600" dirty="0">
              <a:solidFill>
                <a:srgbClr val="525252"/>
              </a:solidFill>
              <a:latin typeface="Cambria Math" panose="02040503050406030204" pitchFamily="18" charset="0"/>
              <a:ea typeface="Cambria Math" panose="02040503050406030204" pitchFamily="18" charset="0"/>
              <a:cs typeface="Libre Franklin"/>
              <a:sym typeface="Libre Franklin"/>
            </a:endParaRPr>
          </a:p>
        </p:txBody>
      </p:sp>
      <p:sp>
        <p:nvSpPr>
          <p:cNvPr id="272" name="Google Shape;272;p30"/>
          <p:cNvSpPr txBox="1">
            <a:spLocks noGrp="1"/>
          </p:cNvSpPr>
          <p:nvPr>
            <p:ph type="body" idx="2"/>
          </p:nvPr>
        </p:nvSpPr>
        <p:spPr>
          <a:xfrm>
            <a:off x="965150" y="3635680"/>
            <a:ext cx="21390900" cy="49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0070C0"/>
                </a:solidFill>
              </a:rPr>
              <a:t>Сервис предлагает следующие услуги</a:t>
            </a:r>
            <a:r>
              <a:rPr lang="ru-RU" sz="3500" b="1" dirty="0">
                <a:solidFill>
                  <a:srgbClr val="0070C0"/>
                </a:solidFill>
              </a:rPr>
              <a:t>:</a:t>
            </a:r>
            <a:endParaRPr sz="3000" b="1" dirty="0">
              <a:solidFill>
                <a:srgbClr val="0070C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50800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600"/>
              <a:buFont typeface="Arial" panose="020B0604020202020204" pitchFamily="34" charset="0"/>
              <a:buChar char="•"/>
            </a:pPr>
            <a:r>
              <a:rPr lang="ru-RU" sz="3800" dirty="0">
                <a:solidFill>
                  <a:srgbClr val="525252"/>
                </a:solidFill>
              </a:rPr>
              <a:t>Выбор подходящих исследовательских работ для школьников</a:t>
            </a:r>
            <a:endParaRPr sz="3800" dirty="0">
              <a:solidFill>
                <a:srgbClr val="525252"/>
              </a:solidFill>
            </a:endParaRPr>
          </a:p>
          <a:p>
            <a:pPr marL="50800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600"/>
              <a:buFont typeface="Arial" panose="020B0604020202020204" pitchFamily="34" charset="0"/>
              <a:buChar char="•"/>
            </a:pPr>
            <a:r>
              <a:rPr lang="ru-RU" sz="3800" dirty="0">
                <a:solidFill>
                  <a:srgbClr val="525252"/>
                </a:solidFill>
              </a:rPr>
              <a:t>Выполнение проектной работы под </a:t>
            </a:r>
            <a:r>
              <a:rPr lang="ru-RU" sz="3800" dirty="0" err="1">
                <a:solidFill>
                  <a:srgbClr val="525252"/>
                </a:solidFill>
              </a:rPr>
              <a:t>менторством</a:t>
            </a:r>
            <a:r>
              <a:rPr lang="ru-RU" sz="3800" dirty="0">
                <a:solidFill>
                  <a:srgbClr val="525252"/>
                </a:solidFill>
              </a:rPr>
              <a:t> экспертов</a:t>
            </a:r>
            <a:endParaRPr sz="3800" dirty="0">
              <a:solidFill>
                <a:srgbClr val="525252"/>
              </a:solidFill>
            </a:endParaRPr>
          </a:p>
          <a:p>
            <a:pPr marL="50800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600"/>
              <a:buFont typeface="Arial" panose="020B0604020202020204" pitchFamily="34" charset="0"/>
              <a:buChar char="•"/>
            </a:pPr>
            <a:r>
              <a:rPr lang="ru-RU" sz="3800" dirty="0">
                <a:solidFill>
                  <a:srgbClr val="525252"/>
                </a:solidFill>
              </a:rPr>
              <a:t>Методические сопровождение проектной деятельности</a:t>
            </a:r>
            <a:endParaRPr sz="3800" dirty="0">
              <a:solidFill>
                <a:srgbClr val="525252"/>
              </a:solidFill>
            </a:endParaRPr>
          </a:p>
          <a:p>
            <a:pPr marL="50800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600"/>
              <a:buFont typeface="Arial" panose="020B0604020202020204" pitchFamily="34" charset="0"/>
              <a:buChar char="•"/>
            </a:pPr>
            <a:r>
              <a:rPr lang="ru-RU" sz="3800" dirty="0">
                <a:solidFill>
                  <a:srgbClr val="525252"/>
                </a:solidFill>
              </a:rPr>
              <a:t>Доступ к </a:t>
            </a:r>
            <a:r>
              <a:rPr lang="ru-RU" dirty="0">
                <a:solidFill>
                  <a:srgbClr val="525252"/>
                </a:solidFill>
              </a:rPr>
              <a:t>VR</a:t>
            </a:r>
            <a:r>
              <a:rPr lang="ru-RU" sz="3800" dirty="0">
                <a:solidFill>
                  <a:srgbClr val="525252"/>
                </a:solidFill>
              </a:rPr>
              <a:t> лаборатории и возможность заказать специальное оборудование для проектов</a:t>
            </a:r>
            <a:endParaRPr sz="3800" dirty="0">
              <a:solidFill>
                <a:srgbClr val="525252"/>
              </a:solidFill>
            </a:endParaRPr>
          </a:p>
          <a:p>
            <a:pPr marL="457200" lvl="0" indent="-520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6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</a:rPr>
              <a:t>CRM</a:t>
            </a:r>
            <a:r>
              <a:rPr lang="ru-RU" sz="3800" dirty="0">
                <a:solidFill>
                  <a:schemeClr val="dk1"/>
                </a:solidFill>
              </a:rPr>
              <a:t> система управления проектами</a:t>
            </a:r>
            <a:endParaRPr sz="4000" b="1" dirty="0">
              <a:solidFill>
                <a:srgbClr val="29292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3" name="Google Shape;273;p30"/>
          <p:cNvSpPr txBox="1"/>
          <p:nvPr/>
        </p:nvSpPr>
        <p:spPr>
          <a:xfrm>
            <a:off x="13154821" y="10799275"/>
            <a:ext cx="9053653" cy="2431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Коллективная работа</a:t>
            </a:r>
            <a:endParaRPr sz="4000" b="1" dirty="0">
              <a:solidFill>
                <a:srgbClr val="29292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29292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предполагает совместное выполнение </a:t>
            </a:r>
            <a:r>
              <a:rPr lang="ru-RU" sz="3200" dirty="0" smtClean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/>
            </a:r>
            <a:br>
              <a:rPr lang="ru-RU" sz="3200" dirty="0" smtClean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</a:br>
            <a:r>
              <a:rPr lang="ru-RU" sz="3200" u="sng" dirty="0" smtClean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не </a:t>
            </a:r>
            <a:r>
              <a:rPr lang="ru-RU" sz="32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оригинального проекта группой школьников из одной или нескольких школ</a:t>
            </a:r>
            <a:endParaRPr sz="3200" dirty="0">
              <a:solidFill>
                <a:srgbClr val="525252"/>
              </a:solidFill>
              <a:latin typeface="Cambria Math" panose="02040503050406030204" pitchFamily="18" charset="0"/>
              <a:ea typeface="Cambria Math" panose="02040503050406030204" pitchFamily="18" charset="0"/>
              <a:cs typeface="Libre Franklin"/>
              <a:sym typeface="Libre Franklin"/>
            </a:endParaRPr>
          </a:p>
        </p:txBody>
      </p:sp>
      <p:sp>
        <p:nvSpPr>
          <p:cNvPr id="274" name="Google Shape;274;p30"/>
          <p:cNvSpPr txBox="1"/>
          <p:nvPr/>
        </p:nvSpPr>
        <p:spPr>
          <a:xfrm>
            <a:off x="1206450" y="10814040"/>
            <a:ext cx="8088600" cy="2431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Индивидуальная работа</a:t>
            </a:r>
            <a:endParaRPr sz="4000" b="1" dirty="0">
              <a:solidFill>
                <a:srgbClr val="29292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29292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предполагает индивидуальное выполнение оригинального проекта одним школьником</a:t>
            </a:r>
            <a:endParaRPr sz="3200" dirty="0">
              <a:solidFill>
                <a:srgbClr val="29292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5" name="Google Shape;275;p30"/>
          <p:cNvSpPr txBox="1">
            <a:spLocks noGrp="1"/>
          </p:cNvSpPr>
          <p:nvPr>
            <p:ph type="title"/>
          </p:nvPr>
        </p:nvSpPr>
        <p:spPr>
          <a:xfrm>
            <a:off x="7780969" y="8617040"/>
            <a:ext cx="7044119" cy="179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dirty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Типы проектной </a:t>
            </a:r>
            <a:r>
              <a:rPr lang="ru-RU" sz="5000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/>
            </a:r>
            <a:br>
              <a:rPr lang="ru-RU" sz="5000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</a:br>
            <a:r>
              <a:rPr lang="ru-RU" sz="5000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деятельности</a:t>
            </a:r>
            <a:endParaRPr sz="5000" dirty="0">
              <a:solidFill>
                <a:schemeClr val="accent4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Libre Franklin"/>
              <a:sym typeface="Libre Franklin"/>
            </a:endParaRPr>
          </a:p>
        </p:txBody>
      </p:sp>
      <p:cxnSp>
        <p:nvCxnSpPr>
          <p:cNvPr id="277" name="Google Shape;277;p30"/>
          <p:cNvCxnSpPr/>
          <p:nvPr/>
        </p:nvCxnSpPr>
        <p:spPr>
          <a:xfrm>
            <a:off x="14015433" y="9516526"/>
            <a:ext cx="1959673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4" name="Группа 13"/>
          <p:cNvGrpSpPr/>
          <p:nvPr/>
        </p:nvGrpSpPr>
        <p:grpSpPr>
          <a:xfrm>
            <a:off x="16461465" y="8257574"/>
            <a:ext cx="2440363" cy="2440363"/>
            <a:chOff x="16777035" y="8257574"/>
            <a:chExt cx="2440363" cy="244036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3857" y="8617040"/>
              <a:ext cx="1721430" cy="1721430"/>
            </a:xfrm>
            <a:prstGeom prst="rect">
              <a:avLst/>
            </a:prstGeom>
          </p:spPr>
        </p:pic>
        <p:sp>
          <p:nvSpPr>
            <p:cNvPr id="19" name="Овал 18"/>
            <p:cNvSpPr/>
            <p:nvPr/>
          </p:nvSpPr>
          <p:spPr>
            <a:xfrm>
              <a:off x="16777035" y="8257574"/>
              <a:ext cx="2440363" cy="2440363"/>
            </a:xfrm>
            <a:prstGeom prst="ellipse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967922" y="8296345"/>
            <a:ext cx="2440363" cy="2440363"/>
            <a:chOff x="3008358" y="8296345"/>
            <a:chExt cx="2440363" cy="244036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180" y="8655811"/>
              <a:ext cx="1721430" cy="1721430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3008358" y="8296345"/>
              <a:ext cx="2440363" cy="2440363"/>
            </a:xfrm>
            <a:prstGeom prst="ellipse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7" name="Google Shape;277;p30"/>
          <p:cNvCxnSpPr/>
          <p:nvPr/>
        </p:nvCxnSpPr>
        <p:spPr>
          <a:xfrm flipH="1">
            <a:off x="6831106" y="9516526"/>
            <a:ext cx="1759518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882475" y="560155"/>
            <a:ext cx="23093400" cy="13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0">
                <a:solidFill>
                  <a:schemeClr val="accent1"/>
                </a:solidFill>
              </a:rPr>
              <a:t>Механика индивидуальной работы  </a:t>
            </a:r>
            <a:endParaRPr sz="7000"/>
          </a:p>
        </p:txBody>
      </p:sp>
      <p:sp>
        <p:nvSpPr>
          <p:cNvPr id="283" name="Google Shape;283;p31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00" cy="10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295" name="Google Shape;295;p31"/>
          <p:cNvSpPr txBox="1"/>
          <p:nvPr/>
        </p:nvSpPr>
        <p:spPr>
          <a:xfrm>
            <a:off x="978600" y="2152952"/>
            <a:ext cx="19156129" cy="166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К такому типу проектной деятельности можно вовлекать активных школьников, претендующих на участие со своими индивидуальными проектами </a:t>
            </a:r>
            <a:r>
              <a:rPr lang="en-US" sz="4000" dirty="0" smtClean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/>
            </a:r>
            <a:br>
              <a:rPr lang="en-US" sz="4000" dirty="0" smtClean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</a:br>
            <a:r>
              <a:rPr lang="ru-RU" sz="4000" dirty="0" smtClean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в </a:t>
            </a:r>
            <a:r>
              <a:rPr lang="ru-RU" sz="40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специальных конкурсах. </a:t>
            </a:r>
            <a:endParaRPr sz="4000" dirty="0">
              <a:solidFill>
                <a:srgbClr val="525252"/>
              </a:solidFill>
              <a:latin typeface="Cambria Math" panose="02040503050406030204" pitchFamily="18" charset="0"/>
              <a:ea typeface="Cambria Math" panose="02040503050406030204" pitchFamily="18" charset="0"/>
              <a:cs typeface="Libre Franklin"/>
              <a:sym typeface="Libre Franklin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239284" y="6114816"/>
            <a:ext cx="20078403" cy="5071687"/>
            <a:chOff x="1508225" y="5594863"/>
            <a:chExt cx="20078403" cy="5071687"/>
          </a:xfrm>
        </p:grpSpPr>
        <p:sp>
          <p:nvSpPr>
            <p:cNvPr id="284" name="Google Shape;284;p31"/>
            <p:cNvSpPr/>
            <p:nvPr/>
          </p:nvSpPr>
          <p:spPr>
            <a:xfrm>
              <a:off x="1508225" y="5594950"/>
              <a:ext cx="5929500" cy="1954500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 w="25400" cap="flat" cmpd="sng">
              <a:solidFill>
                <a:srgbClr val="0053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300" b="1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Активный школьник регистрируется на платформе ЗФТШ</a:t>
              </a:r>
              <a:endParaRPr sz="33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1508225" y="8663050"/>
              <a:ext cx="5929500" cy="1954500"/>
            </a:xfrm>
            <a:prstGeom prst="roundRect">
              <a:avLst>
                <a:gd name="adj" fmla="val 16667"/>
              </a:avLst>
            </a:prstGeom>
            <a:solidFill>
              <a:srgbClr val="FFAB40"/>
            </a:solidFill>
            <a:ln w="25400" cap="flat" cmpd="sng">
              <a:solidFill>
                <a:srgbClr val="FFCC8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300">
                  <a:solidFill>
                    <a:srgbClr val="29292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Выбирает интересующее его научное направление</a:t>
              </a:r>
              <a:endParaRPr/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8620776" y="8712038"/>
              <a:ext cx="5775600" cy="1954500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 w="25400" cap="flat" cmpd="sng">
              <a:solidFill>
                <a:srgbClr val="0053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300" b="1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Отбирает интересующую его тему исследования</a:t>
              </a:r>
              <a:endParaRPr sz="33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7" name="Google Shape;287;p31"/>
            <p:cNvSpPr/>
            <p:nvPr/>
          </p:nvSpPr>
          <p:spPr>
            <a:xfrm>
              <a:off x="8543826" y="5594952"/>
              <a:ext cx="5929500" cy="1954500"/>
            </a:xfrm>
            <a:prstGeom prst="roundRect">
              <a:avLst>
                <a:gd name="adj" fmla="val 16667"/>
              </a:avLst>
            </a:prstGeom>
            <a:solidFill>
              <a:srgbClr val="FFAB40"/>
            </a:solidFill>
            <a:ln w="25400" cap="flat" cmpd="sng">
              <a:solidFill>
                <a:srgbClr val="FFCC8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300">
                  <a:solidFill>
                    <a:srgbClr val="29292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Связывается с ментором данного проекта</a:t>
              </a:r>
              <a:endParaRPr sz="3300">
                <a:solidFill>
                  <a:srgbClr val="292929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15733328" y="5594961"/>
              <a:ext cx="5775600" cy="1954500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 w="25400" cap="flat" cmpd="sng">
              <a:solidFill>
                <a:srgbClr val="0053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300" b="1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Составляют план исследования</a:t>
              </a:r>
              <a:endParaRPr sz="33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9" name="Google Shape;289;p31"/>
            <p:cNvSpPr/>
            <p:nvPr/>
          </p:nvSpPr>
          <p:spPr>
            <a:xfrm>
              <a:off x="15657128" y="8712050"/>
              <a:ext cx="5929500" cy="1954500"/>
            </a:xfrm>
            <a:prstGeom prst="roundRect">
              <a:avLst>
                <a:gd name="adj" fmla="val 16667"/>
              </a:avLst>
            </a:prstGeom>
            <a:solidFill>
              <a:srgbClr val="FFAB40"/>
            </a:solidFill>
            <a:ln w="25400" cap="flat" cmpd="sng">
              <a:solidFill>
                <a:srgbClr val="FFCC8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300" dirty="0">
                  <a:solidFill>
                    <a:srgbClr val="29292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Выполняют исследование</a:t>
              </a:r>
              <a:endParaRPr sz="3300" dirty="0">
                <a:solidFill>
                  <a:srgbClr val="292929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290" name="Google Shape;290;p31"/>
            <p:cNvCxnSpPr>
              <a:stCxn id="284" idx="2"/>
              <a:endCxn id="285" idx="0"/>
            </p:cNvCxnSpPr>
            <p:nvPr/>
          </p:nvCxnSpPr>
          <p:spPr>
            <a:xfrm>
              <a:off x="4472975" y="7549450"/>
              <a:ext cx="0" cy="1113600"/>
            </a:xfrm>
            <a:prstGeom prst="straightConnector1">
              <a:avLst/>
            </a:prstGeom>
            <a:noFill/>
            <a:ln w="76200" cap="flat" cmpd="sng">
              <a:solidFill>
                <a:srgbClr val="006FBB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91" name="Google Shape;291;p31"/>
            <p:cNvCxnSpPr>
              <a:stCxn id="286" idx="0"/>
              <a:endCxn id="287" idx="2"/>
            </p:cNvCxnSpPr>
            <p:nvPr/>
          </p:nvCxnSpPr>
          <p:spPr>
            <a:xfrm rot="10800000">
              <a:off x="11508576" y="7549538"/>
              <a:ext cx="0" cy="1162500"/>
            </a:xfrm>
            <a:prstGeom prst="straightConnector1">
              <a:avLst/>
            </a:prstGeom>
            <a:noFill/>
            <a:ln w="76200" cap="flat" cmpd="sng">
              <a:solidFill>
                <a:srgbClr val="006FBB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92" name="Google Shape;292;p31"/>
            <p:cNvCxnSpPr>
              <a:stCxn id="288" idx="2"/>
              <a:endCxn id="289" idx="0"/>
            </p:cNvCxnSpPr>
            <p:nvPr/>
          </p:nvCxnSpPr>
          <p:spPr>
            <a:xfrm>
              <a:off x="18621128" y="7549461"/>
              <a:ext cx="900" cy="1162500"/>
            </a:xfrm>
            <a:prstGeom prst="straightConnector1">
              <a:avLst/>
            </a:prstGeom>
            <a:noFill/>
            <a:ln w="76200" cap="flat" cmpd="sng">
              <a:solidFill>
                <a:srgbClr val="006FBB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93" name="Google Shape;293;p31"/>
            <p:cNvCxnSpPr>
              <a:stCxn id="285" idx="2"/>
              <a:endCxn id="286" idx="2"/>
            </p:cNvCxnSpPr>
            <p:nvPr/>
          </p:nvCxnSpPr>
          <p:spPr>
            <a:xfrm rot="16200000" flipH="1">
              <a:off x="7966281" y="7124243"/>
              <a:ext cx="48988" cy="7035601"/>
            </a:xfrm>
            <a:prstGeom prst="curvedConnector3">
              <a:avLst>
                <a:gd name="adj1" fmla="val 3201821"/>
              </a:avLst>
            </a:prstGeom>
            <a:noFill/>
            <a:ln w="76200" cap="flat" cmpd="sng">
              <a:solidFill>
                <a:srgbClr val="006FBB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1" name="Google Shape;293;p31"/>
            <p:cNvCxnSpPr/>
            <p:nvPr/>
          </p:nvCxnSpPr>
          <p:spPr>
            <a:xfrm rot="5400000" flipH="1" flipV="1">
              <a:off x="15078834" y="2101556"/>
              <a:ext cx="48988" cy="7035601"/>
            </a:xfrm>
            <a:prstGeom prst="curvedConnector3">
              <a:avLst>
                <a:gd name="adj1" fmla="val 3201821"/>
              </a:avLst>
            </a:prstGeom>
            <a:noFill/>
            <a:ln w="76200" cap="flat" cmpd="sng">
              <a:solidFill>
                <a:srgbClr val="006FBB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"/>
          <p:cNvSpPr txBox="1">
            <a:spLocks noGrp="1"/>
          </p:cNvSpPr>
          <p:nvPr>
            <p:ph type="title"/>
          </p:nvPr>
        </p:nvSpPr>
        <p:spPr>
          <a:xfrm>
            <a:off x="882475" y="560155"/>
            <a:ext cx="23093400" cy="13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0" dirty="0">
                <a:solidFill>
                  <a:schemeClr val="accent1"/>
                </a:solidFill>
              </a:rPr>
              <a:t>Механика коллективной работы  </a:t>
            </a:r>
            <a:endParaRPr sz="7000" dirty="0"/>
          </a:p>
        </p:txBody>
      </p:sp>
      <p:sp>
        <p:nvSpPr>
          <p:cNvPr id="301" name="Google Shape;301;p32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00" cy="10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sp>
        <p:nvSpPr>
          <p:cNvPr id="302" name="Google Shape;302;p32"/>
          <p:cNvSpPr/>
          <p:nvPr/>
        </p:nvSpPr>
        <p:spPr>
          <a:xfrm>
            <a:off x="1011987" y="5290150"/>
            <a:ext cx="5929500" cy="1954500"/>
          </a:xfrm>
          <a:prstGeom prst="roundRect">
            <a:avLst>
              <a:gd name="adj" fmla="val 16667"/>
            </a:avLst>
          </a:prstGeom>
          <a:solidFill>
            <a:srgbClr val="0072BC"/>
          </a:solidFill>
          <a:ln w="25400" cap="flat" cmpd="sng">
            <a:solidFill>
              <a:srgbClr val="0053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Школьники по инициативе школы регистрируются на платформе ЗФТШ</a:t>
            </a:r>
            <a:endParaRPr sz="3300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3" name="Google Shape;303;p32"/>
          <p:cNvSpPr/>
          <p:nvPr/>
        </p:nvSpPr>
        <p:spPr>
          <a:xfrm>
            <a:off x="1011987" y="8358250"/>
            <a:ext cx="5929500" cy="1954500"/>
          </a:xfrm>
          <a:prstGeom prst="roundRect">
            <a:avLst>
              <a:gd name="adj" fmla="val 16667"/>
            </a:avLst>
          </a:prstGeom>
          <a:solidFill>
            <a:srgbClr val="FFAB40"/>
          </a:solidFill>
          <a:ln w="25400" cap="flat" cmpd="sng">
            <a:solidFill>
              <a:srgbClr val="FFCC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dirty="0">
                <a:solidFill>
                  <a:srgbClr val="2929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Проходят специализированный </a:t>
            </a:r>
            <a:r>
              <a:rPr lang="ru-RU" sz="3300" dirty="0" smtClean="0">
                <a:solidFill>
                  <a:srgbClr val="2929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курс </a:t>
            </a:r>
            <a:r>
              <a:rPr lang="ru-RU" sz="3300" dirty="0">
                <a:solidFill>
                  <a:srgbClr val="2929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по проектной деятельности</a:t>
            </a:r>
            <a:endParaRPr sz="3300" dirty="0">
              <a:solidFill>
                <a:srgbClr val="29292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4" name="Google Shape;304;p32"/>
          <p:cNvSpPr/>
          <p:nvPr/>
        </p:nvSpPr>
        <p:spPr>
          <a:xfrm>
            <a:off x="8097067" y="8407238"/>
            <a:ext cx="5775600" cy="1954500"/>
          </a:xfrm>
          <a:prstGeom prst="roundRect">
            <a:avLst>
              <a:gd name="adj" fmla="val 16667"/>
            </a:avLst>
          </a:prstGeom>
          <a:solidFill>
            <a:srgbClr val="0072BC"/>
          </a:solidFill>
          <a:ln w="25400" cap="flat" cmpd="sng">
            <a:solidFill>
              <a:srgbClr val="0053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Отбирают интересующую их тему исследования</a:t>
            </a:r>
            <a:endParaRPr sz="3300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5" name="Google Shape;305;p32"/>
          <p:cNvSpPr/>
          <p:nvPr/>
        </p:nvSpPr>
        <p:spPr>
          <a:xfrm>
            <a:off x="8020117" y="5290152"/>
            <a:ext cx="5929500" cy="1954500"/>
          </a:xfrm>
          <a:prstGeom prst="roundRect">
            <a:avLst>
              <a:gd name="adj" fmla="val 16667"/>
            </a:avLst>
          </a:prstGeom>
          <a:solidFill>
            <a:srgbClr val="FFAB40"/>
          </a:solidFill>
          <a:ln w="25400" cap="flat" cmpd="sng">
            <a:solidFill>
              <a:srgbClr val="FFCC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>
                <a:solidFill>
                  <a:srgbClr val="2929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Связываются с ментором данного проекта</a:t>
            </a:r>
            <a:endParaRPr sz="3300">
              <a:solidFill>
                <a:srgbClr val="29292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6" name="Google Shape;306;p32"/>
          <p:cNvSpPr/>
          <p:nvPr/>
        </p:nvSpPr>
        <p:spPr>
          <a:xfrm>
            <a:off x="15105197" y="5290150"/>
            <a:ext cx="6206700" cy="1954500"/>
          </a:xfrm>
          <a:prstGeom prst="roundRect">
            <a:avLst>
              <a:gd name="adj" fmla="val 16667"/>
            </a:avLst>
          </a:prstGeom>
          <a:solidFill>
            <a:srgbClr val="0072BC"/>
          </a:solidFill>
          <a:ln w="25400" cap="flat" cmpd="sng">
            <a:solidFill>
              <a:srgbClr val="0053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Составляют план исследования и распределяют зоны ответственности  </a:t>
            </a:r>
            <a:endParaRPr sz="3300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7" name="Google Shape;307;p32"/>
          <p:cNvSpPr/>
          <p:nvPr/>
        </p:nvSpPr>
        <p:spPr>
          <a:xfrm>
            <a:off x="15106697" y="8407250"/>
            <a:ext cx="6206700" cy="1954500"/>
          </a:xfrm>
          <a:prstGeom prst="roundRect">
            <a:avLst>
              <a:gd name="adj" fmla="val 16667"/>
            </a:avLst>
          </a:prstGeom>
          <a:solidFill>
            <a:srgbClr val="FFAB40"/>
          </a:solidFill>
          <a:ln w="25400" cap="flat" cmpd="sng">
            <a:solidFill>
              <a:srgbClr val="FFCC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dirty="0">
                <a:solidFill>
                  <a:srgbClr val="2929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Выполняют исследование</a:t>
            </a:r>
            <a:endParaRPr sz="3300" dirty="0">
              <a:solidFill>
                <a:srgbClr val="29292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08" name="Google Shape;308;p32"/>
          <p:cNvCxnSpPr>
            <a:stCxn id="302" idx="2"/>
            <a:endCxn id="303" idx="0"/>
          </p:cNvCxnSpPr>
          <p:nvPr/>
        </p:nvCxnSpPr>
        <p:spPr>
          <a:xfrm>
            <a:off x="3976737" y="7244650"/>
            <a:ext cx="0" cy="1113600"/>
          </a:xfrm>
          <a:prstGeom prst="straightConnector1">
            <a:avLst/>
          </a:prstGeom>
          <a:noFill/>
          <a:ln w="76200" cap="flat" cmpd="sng">
            <a:solidFill>
              <a:srgbClr val="006FB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9" name="Google Shape;309;p32"/>
          <p:cNvCxnSpPr>
            <a:stCxn id="304" idx="0"/>
            <a:endCxn id="305" idx="2"/>
          </p:cNvCxnSpPr>
          <p:nvPr/>
        </p:nvCxnSpPr>
        <p:spPr>
          <a:xfrm rot="10800000">
            <a:off x="10984867" y="7244738"/>
            <a:ext cx="0" cy="1162500"/>
          </a:xfrm>
          <a:prstGeom prst="straightConnector1">
            <a:avLst/>
          </a:prstGeom>
          <a:noFill/>
          <a:ln w="76200" cap="flat" cmpd="sng">
            <a:solidFill>
              <a:srgbClr val="006FB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0" name="Google Shape;310;p32"/>
          <p:cNvCxnSpPr>
            <a:stCxn id="306" idx="2"/>
            <a:endCxn id="307" idx="0"/>
          </p:cNvCxnSpPr>
          <p:nvPr/>
        </p:nvCxnSpPr>
        <p:spPr>
          <a:xfrm>
            <a:off x="18208547" y="7244650"/>
            <a:ext cx="1500" cy="1162600"/>
          </a:xfrm>
          <a:prstGeom prst="straightConnector1">
            <a:avLst/>
          </a:prstGeom>
          <a:noFill/>
          <a:ln w="76200" cap="flat" cmpd="sng">
            <a:solidFill>
              <a:srgbClr val="006FB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1" name="Google Shape;311;p32"/>
          <p:cNvCxnSpPr>
            <a:stCxn id="303" idx="2"/>
            <a:endCxn id="304" idx="2"/>
          </p:cNvCxnSpPr>
          <p:nvPr/>
        </p:nvCxnSpPr>
        <p:spPr>
          <a:xfrm rot="16200000" flipH="1">
            <a:off x="7456308" y="6833179"/>
            <a:ext cx="48988" cy="7008130"/>
          </a:xfrm>
          <a:prstGeom prst="curvedConnector3">
            <a:avLst>
              <a:gd name="adj1" fmla="val 2250225"/>
            </a:avLst>
          </a:prstGeom>
          <a:noFill/>
          <a:ln w="76200" cap="flat" cmpd="sng">
            <a:solidFill>
              <a:srgbClr val="006FBB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3" name="Google Shape;313;p32"/>
          <p:cNvSpPr txBox="1"/>
          <p:nvPr/>
        </p:nvSpPr>
        <p:spPr>
          <a:xfrm>
            <a:off x="978600" y="1976391"/>
            <a:ext cx="20859424" cy="197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52525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К такому типу проектной деятельности можно вовлекать менее активных школьников, которым по требованиям ФГОС необходимо выполнить проектную работу для окончания обучения. </a:t>
            </a:r>
            <a:endParaRPr sz="4000" dirty="0">
              <a:solidFill>
                <a:srgbClr val="525252"/>
              </a:solidFill>
              <a:latin typeface="Cambria Math" panose="02040503050406030204" pitchFamily="18" charset="0"/>
              <a:ea typeface="Cambria Math" panose="02040503050406030204" pitchFamily="18" charset="0"/>
              <a:cs typeface="Libre Franklin"/>
              <a:sym typeface="Libre Franklin"/>
            </a:endParaRPr>
          </a:p>
        </p:txBody>
      </p:sp>
      <p:sp>
        <p:nvSpPr>
          <p:cNvPr id="314" name="Google Shape;314;p32"/>
          <p:cNvSpPr txBox="1"/>
          <p:nvPr/>
        </p:nvSpPr>
        <p:spPr>
          <a:xfrm>
            <a:off x="5781211" y="11850241"/>
            <a:ext cx="16425646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400"/>
              <a:buFont typeface="Quattrocento Sans"/>
              <a:buChar char="●"/>
            </a:pPr>
            <a:r>
              <a:rPr lang="ru-RU" sz="3600" dirty="0" smtClean="0">
                <a:solidFill>
                  <a:srgbClr val="292929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группа </a:t>
            </a:r>
            <a:r>
              <a:rPr lang="ru-RU" sz="3600" dirty="0">
                <a:solidFill>
                  <a:srgbClr val="292929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школьников </a:t>
            </a:r>
            <a:r>
              <a:rPr lang="ru-RU" sz="3100" dirty="0">
                <a:solidFill>
                  <a:srgbClr val="292929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(</a:t>
            </a:r>
            <a:r>
              <a:rPr lang="ru-RU" sz="3600" dirty="0">
                <a:solidFill>
                  <a:srgbClr val="292929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до </a:t>
            </a:r>
            <a:r>
              <a:rPr lang="ru-RU" sz="3100" dirty="0">
                <a:solidFill>
                  <a:srgbClr val="292929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4</a:t>
            </a:r>
            <a:r>
              <a:rPr lang="ru-RU" sz="3600" dirty="0">
                <a:solidFill>
                  <a:srgbClr val="292929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человек</a:t>
            </a:r>
            <a:r>
              <a:rPr lang="ru-RU" sz="3100" dirty="0">
                <a:solidFill>
                  <a:srgbClr val="292929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)</a:t>
            </a:r>
            <a:r>
              <a:rPr lang="ru-RU" sz="3600" dirty="0">
                <a:solidFill>
                  <a:srgbClr val="292929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с распределением зон ответственности</a:t>
            </a:r>
            <a:endParaRPr sz="3600" dirty="0">
              <a:solidFill>
                <a:srgbClr val="292929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400"/>
              <a:buFont typeface="Quattrocento Sans"/>
              <a:buChar char="●"/>
            </a:pPr>
            <a:r>
              <a:rPr lang="ru-RU" sz="3600" dirty="0">
                <a:solidFill>
                  <a:srgbClr val="292929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параллельно несколько школьников </a:t>
            </a:r>
            <a:r>
              <a:rPr lang="ru-RU" sz="3100" dirty="0">
                <a:solidFill>
                  <a:srgbClr val="292929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(</a:t>
            </a:r>
            <a:r>
              <a:rPr lang="ru-RU" sz="3600" dirty="0">
                <a:solidFill>
                  <a:srgbClr val="292929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неограниченное количество</a:t>
            </a:r>
            <a:r>
              <a:rPr lang="ru-RU" sz="3100" dirty="0">
                <a:solidFill>
                  <a:srgbClr val="292929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)</a:t>
            </a:r>
            <a:endParaRPr sz="3100" dirty="0">
              <a:solidFill>
                <a:srgbClr val="292929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00" y="11961204"/>
            <a:ext cx="4679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Один проект может выполнять</a:t>
            </a:r>
            <a:r>
              <a:rPr lang="ru-RU" sz="3600" dirty="0" smtClean="0">
                <a:solidFill>
                  <a:srgbClr val="0070C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:</a:t>
            </a:r>
            <a:endParaRPr lang="ru-RU" sz="36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27" name="Google Shape;311;p32"/>
          <p:cNvCxnSpPr/>
          <p:nvPr/>
        </p:nvCxnSpPr>
        <p:spPr>
          <a:xfrm rot="5400000" flipH="1" flipV="1">
            <a:off x="14679988" y="1761505"/>
            <a:ext cx="48988" cy="7008130"/>
          </a:xfrm>
          <a:prstGeom prst="curvedConnector3">
            <a:avLst>
              <a:gd name="adj1" fmla="val 2250225"/>
            </a:avLst>
          </a:prstGeom>
          <a:noFill/>
          <a:ln w="76200" cap="flat" cmpd="sng">
            <a:solidFill>
              <a:srgbClr val="006FBB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"/>
          <p:cNvSpPr txBox="1">
            <a:spLocks noGrp="1"/>
          </p:cNvSpPr>
          <p:nvPr>
            <p:ph type="title"/>
          </p:nvPr>
        </p:nvSpPr>
        <p:spPr>
          <a:xfrm>
            <a:off x="882475" y="560155"/>
            <a:ext cx="23093400" cy="15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0"/>
              <a:t>Функционал сервиса</a:t>
            </a:r>
            <a:endParaRPr sz="7000"/>
          </a:p>
        </p:txBody>
      </p:sp>
      <p:sp>
        <p:nvSpPr>
          <p:cNvPr id="320" name="Google Shape;320;p33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00" cy="10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sp>
        <p:nvSpPr>
          <p:cNvPr id="321" name="Google Shape;321;p33"/>
          <p:cNvSpPr txBox="1">
            <a:spLocks noGrp="1"/>
          </p:cNvSpPr>
          <p:nvPr>
            <p:ph type="body" idx="2"/>
          </p:nvPr>
        </p:nvSpPr>
        <p:spPr>
          <a:xfrm>
            <a:off x="5741531" y="2499533"/>
            <a:ext cx="19001244" cy="4790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525252"/>
                </a:solidFill>
              </a:rPr>
              <a:t>В основе сервиса предполагается </a:t>
            </a:r>
            <a:r>
              <a:rPr lang="ru-RU" sz="3100" b="1" dirty="0">
                <a:solidFill>
                  <a:srgbClr val="525252"/>
                </a:solidFill>
              </a:rPr>
              <a:t>CRM</a:t>
            </a:r>
            <a:r>
              <a:rPr lang="ru-RU" sz="4000" b="1" dirty="0">
                <a:solidFill>
                  <a:srgbClr val="525252"/>
                </a:solidFill>
              </a:rPr>
              <a:t> система </a:t>
            </a:r>
            <a:r>
              <a:rPr lang="ru-RU" sz="4000" b="1" dirty="0" smtClean="0">
                <a:solidFill>
                  <a:srgbClr val="525252"/>
                </a:solidFill>
              </a:rPr>
              <a:t/>
            </a:r>
            <a:br>
              <a:rPr lang="ru-RU" sz="4000" b="1" dirty="0" smtClean="0">
                <a:solidFill>
                  <a:srgbClr val="525252"/>
                </a:solidFill>
              </a:rPr>
            </a:br>
            <a:r>
              <a:rPr lang="ru-RU" sz="4000" b="1" dirty="0" smtClean="0">
                <a:solidFill>
                  <a:srgbClr val="525252"/>
                </a:solidFill>
              </a:rPr>
              <a:t>для </a:t>
            </a:r>
            <a:r>
              <a:rPr lang="ru-RU" sz="4000" b="1" dirty="0">
                <a:solidFill>
                  <a:srgbClr val="525252"/>
                </a:solidFill>
              </a:rPr>
              <a:t>управления проектами состоящая из</a:t>
            </a:r>
            <a:r>
              <a:rPr lang="ru-RU" sz="3300" b="1" dirty="0">
                <a:solidFill>
                  <a:srgbClr val="525252"/>
                </a:solidFill>
              </a:rPr>
              <a:t>:</a:t>
            </a:r>
            <a:endParaRPr sz="3800" dirty="0">
              <a:solidFill>
                <a:srgbClr val="525252"/>
              </a:solidFill>
            </a:endParaRPr>
          </a:p>
          <a:p>
            <a:pPr marL="50800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600"/>
              <a:buFont typeface="Arial" panose="020B0604020202020204" pitchFamily="34" charset="0"/>
              <a:buChar char="•"/>
            </a:pPr>
            <a:r>
              <a:rPr lang="ru-RU" sz="3800" dirty="0">
                <a:solidFill>
                  <a:srgbClr val="525252"/>
                </a:solidFill>
              </a:rPr>
              <a:t>Настраиваемого календаря и панели задач</a:t>
            </a:r>
            <a:endParaRPr sz="3800" dirty="0">
              <a:solidFill>
                <a:srgbClr val="525252"/>
              </a:solidFill>
            </a:endParaRPr>
          </a:p>
          <a:p>
            <a:pPr marL="50800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600"/>
              <a:buFont typeface="Arial" panose="020B0604020202020204" pitchFamily="34" charset="0"/>
              <a:buChar char="•"/>
            </a:pPr>
            <a:r>
              <a:rPr lang="ru-RU" sz="3800" dirty="0">
                <a:solidFill>
                  <a:srgbClr val="525252"/>
                </a:solidFill>
              </a:rPr>
              <a:t>Формы для внесения результатов выполнения проектов </a:t>
            </a:r>
            <a:endParaRPr sz="3800" dirty="0">
              <a:solidFill>
                <a:srgbClr val="525252"/>
              </a:solidFill>
            </a:endParaRPr>
          </a:p>
          <a:p>
            <a:pPr marL="50800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600"/>
              <a:buFont typeface="Arial" panose="020B0604020202020204" pitchFamily="34" charset="0"/>
              <a:buChar char="•"/>
            </a:pPr>
            <a:r>
              <a:rPr lang="ru-RU" sz="3800" dirty="0">
                <a:solidFill>
                  <a:srgbClr val="525252"/>
                </a:solidFill>
              </a:rPr>
              <a:t>Формирования отчетов по проектам</a:t>
            </a:r>
            <a:endParaRPr sz="3800" dirty="0">
              <a:solidFill>
                <a:srgbClr val="525252"/>
              </a:solidFill>
            </a:endParaRPr>
          </a:p>
          <a:p>
            <a:pPr marL="50800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600"/>
              <a:buFont typeface="Arial" panose="020B0604020202020204" pitchFamily="34" charset="0"/>
              <a:buChar char="•"/>
            </a:pPr>
            <a:r>
              <a:rPr lang="ru-RU" sz="3800" dirty="0">
                <a:solidFill>
                  <a:srgbClr val="525252"/>
                </a:solidFill>
              </a:rPr>
              <a:t>Взаимодействия школьника и ментора</a:t>
            </a:r>
            <a:endParaRPr sz="3800" dirty="0">
              <a:solidFill>
                <a:srgbClr val="52525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rgbClr val="29292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rgbClr val="29292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2" name="Google Shape;322;p33"/>
          <p:cNvSpPr txBox="1">
            <a:spLocks noGrp="1"/>
          </p:cNvSpPr>
          <p:nvPr>
            <p:ph type="body" idx="2"/>
          </p:nvPr>
        </p:nvSpPr>
        <p:spPr>
          <a:xfrm>
            <a:off x="5741531" y="8492357"/>
            <a:ext cx="16275973" cy="4664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525252"/>
                </a:solidFill>
              </a:rPr>
              <a:t>Для выполнения практических исследований </a:t>
            </a:r>
            <a:r>
              <a:rPr lang="ru-RU" sz="4000" b="1" dirty="0" smtClean="0">
                <a:solidFill>
                  <a:srgbClr val="525252"/>
                </a:solidFill>
              </a:rPr>
              <a:t/>
            </a:r>
            <a:br>
              <a:rPr lang="ru-RU" sz="4000" b="1" dirty="0" smtClean="0">
                <a:solidFill>
                  <a:srgbClr val="525252"/>
                </a:solidFill>
              </a:rPr>
            </a:br>
            <a:r>
              <a:rPr lang="ru-RU" sz="4000" b="1" dirty="0" smtClean="0">
                <a:solidFill>
                  <a:srgbClr val="525252"/>
                </a:solidFill>
              </a:rPr>
              <a:t>планируется </a:t>
            </a:r>
            <a:r>
              <a:rPr lang="ru-RU" sz="4000" b="1" dirty="0">
                <a:solidFill>
                  <a:srgbClr val="525252"/>
                </a:solidFill>
              </a:rPr>
              <a:t>предлагать следующие услуги</a:t>
            </a:r>
            <a:r>
              <a:rPr lang="ru-RU" sz="3300" b="1" dirty="0">
                <a:solidFill>
                  <a:srgbClr val="525252"/>
                </a:solidFill>
              </a:rPr>
              <a:t>:</a:t>
            </a:r>
            <a:endParaRPr sz="3800" dirty="0">
              <a:solidFill>
                <a:srgbClr val="525252"/>
              </a:solidFill>
            </a:endParaRPr>
          </a:p>
          <a:p>
            <a:pPr marL="50800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600"/>
              <a:buFont typeface="Arial" panose="020B0604020202020204" pitchFamily="34" charset="0"/>
              <a:buChar char="•"/>
            </a:pPr>
            <a:r>
              <a:rPr lang="ru-RU" sz="3800" dirty="0">
                <a:solidFill>
                  <a:srgbClr val="525252"/>
                </a:solidFill>
              </a:rPr>
              <a:t>Взаимодействие с удаленными экспериментальными установками</a:t>
            </a:r>
            <a:endParaRPr sz="3800" dirty="0">
              <a:solidFill>
                <a:srgbClr val="525252"/>
              </a:solidFill>
            </a:endParaRPr>
          </a:p>
          <a:p>
            <a:pPr marL="457200" lvl="0" indent="-520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600"/>
              <a:buFont typeface="Arial" panose="020B0604020202020204" pitchFamily="34" charset="0"/>
              <a:buChar char="•"/>
            </a:pPr>
            <a:r>
              <a:rPr lang="ru-RU" sz="3100" dirty="0">
                <a:solidFill>
                  <a:srgbClr val="525252"/>
                </a:solidFill>
              </a:rPr>
              <a:t>VR</a:t>
            </a:r>
            <a:r>
              <a:rPr lang="ru-RU" sz="3800" dirty="0">
                <a:solidFill>
                  <a:srgbClr val="525252"/>
                </a:solidFill>
              </a:rPr>
              <a:t>-лаборатория </a:t>
            </a:r>
            <a:r>
              <a:rPr lang="ru-RU" sz="3800" dirty="0" smtClean="0">
                <a:solidFill>
                  <a:srgbClr val="525252"/>
                </a:solidFill>
              </a:rPr>
              <a:t>(</a:t>
            </a:r>
            <a:r>
              <a:rPr lang="ru-RU" sz="3800" dirty="0">
                <a:solidFill>
                  <a:srgbClr val="525252"/>
                </a:solidFill>
              </a:rPr>
              <a:t>аналог </a:t>
            </a:r>
            <a:r>
              <a:rPr lang="ru-RU" sz="3100" u="sng" dirty="0" err="1">
                <a:solidFill>
                  <a:schemeClr val="hlink"/>
                </a:solidFill>
                <a:hlinkClick r:id="rId3"/>
              </a:rPr>
              <a:t>PhET</a:t>
            </a:r>
            <a:r>
              <a:rPr lang="ru-RU" sz="3100" u="sng" dirty="0">
                <a:solidFill>
                  <a:schemeClr val="hlink"/>
                </a:solidFill>
                <a:hlinkClick r:id="rId3"/>
              </a:rPr>
              <a:t> (</a:t>
            </a:r>
            <a:r>
              <a:rPr lang="ru-RU" sz="3100" u="sng" dirty="0" err="1">
                <a:solidFill>
                  <a:schemeClr val="hlink"/>
                </a:solidFill>
                <a:hlinkClick r:id="rId3"/>
              </a:rPr>
              <a:t>University</a:t>
            </a:r>
            <a:r>
              <a:rPr lang="ru-RU" sz="3100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ru-RU" sz="3100" u="sng" dirty="0" err="1">
                <a:solidFill>
                  <a:schemeClr val="hlink"/>
                </a:solidFill>
                <a:hlinkClick r:id="rId3"/>
              </a:rPr>
              <a:t>of</a:t>
            </a:r>
            <a:r>
              <a:rPr lang="ru-RU" sz="3100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ru-RU" sz="3100" u="sng" dirty="0" err="1">
                <a:solidFill>
                  <a:schemeClr val="hlink"/>
                </a:solidFill>
                <a:hlinkClick r:id="rId3"/>
              </a:rPr>
              <a:t>Colorado</a:t>
            </a:r>
            <a:r>
              <a:rPr lang="ru-RU" sz="3100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ru-RU" sz="3100" u="sng" dirty="0" err="1">
                <a:solidFill>
                  <a:schemeClr val="hlink"/>
                </a:solidFill>
                <a:hlinkClick r:id="rId3"/>
              </a:rPr>
              <a:t>Boulder</a:t>
            </a:r>
            <a:r>
              <a:rPr lang="ru-RU" sz="3100" u="sng" dirty="0">
                <a:solidFill>
                  <a:schemeClr val="hlink"/>
                </a:solidFill>
                <a:hlinkClick r:id="rId3"/>
              </a:rPr>
              <a:t>)</a:t>
            </a:r>
            <a:r>
              <a:rPr lang="ru-RU" sz="3800" dirty="0">
                <a:solidFill>
                  <a:srgbClr val="525252"/>
                </a:solidFill>
              </a:rPr>
              <a:t>)</a:t>
            </a:r>
            <a:endParaRPr sz="3800" dirty="0">
              <a:solidFill>
                <a:srgbClr val="525252"/>
              </a:solidFill>
            </a:endParaRPr>
          </a:p>
          <a:p>
            <a:pPr marL="50800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600"/>
              <a:buFont typeface="Arial" panose="020B0604020202020204" pitchFamily="34" charset="0"/>
              <a:buChar char="•"/>
            </a:pPr>
            <a:r>
              <a:rPr lang="ru-RU" sz="3800" dirty="0">
                <a:solidFill>
                  <a:srgbClr val="525252"/>
                </a:solidFill>
              </a:rPr>
              <a:t>Покупка специализированных экспериментальных наборов</a:t>
            </a:r>
            <a:endParaRPr sz="3800" dirty="0">
              <a:solidFill>
                <a:srgbClr val="52525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rgbClr val="29292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rgbClr val="29292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44" y="3444127"/>
            <a:ext cx="1999036" cy="199903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437149" y="2755432"/>
            <a:ext cx="3376427" cy="3376427"/>
          </a:xfrm>
          <a:prstGeom prst="ellipse">
            <a:avLst/>
          </a:prstGeom>
          <a:noFill/>
          <a:ln w="762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437149" y="8546145"/>
            <a:ext cx="3376427" cy="3376427"/>
          </a:xfrm>
          <a:prstGeom prst="ellipse">
            <a:avLst/>
          </a:prstGeom>
          <a:noFill/>
          <a:ln w="762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4" y="9140864"/>
            <a:ext cx="2061483" cy="20614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4"/>
          <p:cNvSpPr txBox="1">
            <a:spLocks noGrp="1"/>
          </p:cNvSpPr>
          <p:nvPr>
            <p:ph type="title"/>
          </p:nvPr>
        </p:nvSpPr>
        <p:spPr>
          <a:xfrm>
            <a:off x="882475" y="560154"/>
            <a:ext cx="23093400" cy="1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0">
                <a:solidFill>
                  <a:schemeClr val="accent1"/>
                </a:solidFill>
              </a:rPr>
              <a:t>Монетизации продукта </a:t>
            </a:r>
            <a:endParaRPr sz="7000"/>
          </a:p>
        </p:txBody>
      </p:sp>
      <p:sp>
        <p:nvSpPr>
          <p:cNvPr id="328" name="Google Shape;328;p34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00" cy="10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92C5EB"/>
              </a:buClr>
              <a:buSzPts val="2800"/>
              <a:buFont typeface="Quattrocento Sans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  <p:sp>
        <p:nvSpPr>
          <p:cNvPr id="9" name="Google Shape;244;p27"/>
          <p:cNvSpPr txBox="1">
            <a:spLocks noGrp="1"/>
          </p:cNvSpPr>
          <p:nvPr>
            <p:ph type="body" idx="1"/>
          </p:nvPr>
        </p:nvSpPr>
        <p:spPr>
          <a:xfrm>
            <a:off x="5263153" y="8791427"/>
            <a:ext cx="5170044" cy="18726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525252"/>
                </a:solidFill>
              </a:rPr>
              <a:t>Платная подписка </a:t>
            </a:r>
            <a:r>
              <a:rPr lang="en-US" sz="4000" dirty="0" smtClean="0">
                <a:solidFill>
                  <a:srgbClr val="525252"/>
                </a:solidFill>
              </a:rPr>
              <a:t/>
            </a:r>
            <a:br>
              <a:rPr lang="en-US" sz="4000" dirty="0" smtClean="0">
                <a:solidFill>
                  <a:srgbClr val="525252"/>
                </a:solidFill>
              </a:rPr>
            </a:br>
            <a:r>
              <a:rPr lang="ru-RU" sz="4000" dirty="0" smtClean="0">
                <a:solidFill>
                  <a:srgbClr val="525252"/>
                </a:solidFill>
              </a:rPr>
              <a:t>к </a:t>
            </a:r>
            <a:r>
              <a:rPr lang="ru-RU" sz="4000" dirty="0">
                <a:solidFill>
                  <a:srgbClr val="525252"/>
                </a:solidFill>
              </a:rPr>
              <a:t>платформе </a:t>
            </a:r>
            <a:endParaRPr sz="3400" dirty="0"/>
          </a:p>
        </p:txBody>
      </p:sp>
      <p:pic>
        <p:nvPicPr>
          <p:cNvPr id="10" name="Google Shape;247;p27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14136744" y="4786772"/>
            <a:ext cx="2274094" cy="20264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48;p27"/>
          <p:cNvSpPr txBox="1"/>
          <p:nvPr/>
        </p:nvSpPr>
        <p:spPr>
          <a:xfrm>
            <a:off x="12702799" y="8863591"/>
            <a:ext cx="5307496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dk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Комиссия </a:t>
            </a:r>
            <a:r>
              <a:rPr lang="en-US" sz="4000" dirty="0" smtClean="0">
                <a:solidFill>
                  <a:schemeClr val="dk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/>
            </a:r>
            <a:br>
              <a:rPr lang="en-US" sz="4000" dirty="0" smtClean="0">
                <a:solidFill>
                  <a:schemeClr val="dk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</a:br>
            <a:r>
              <a:rPr lang="ru-RU" sz="4000" dirty="0" smtClean="0">
                <a:solidFill>
                  <a:schemeClr val="dk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ibre Franklin"/>
                <a:sym typeface="Libre Franklin"/>
              </a:rPr>
              <a:t>от индивидуальных занятий</a:t>
            </a:r>
            <a:endParaRPr sz="4000" dirty="0">
              <a:solidFill>
                <a:schemeClr val="dk1"/>
              </a:solidFill>
              <a:latin typeface="Cambria Math" panose="02040503050406030204" pitchFamily="18" charset="0"/>
              <a:ea typeface="Cambria Math" panose="02040503050406030204" pitchFamily="18" charset="0"/>
              <a:cs typeface="Libre Franklin"/>
              <a:sym typeface="Libre Franklin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27078" y="4192454"/>
            <a:ext cx="3642193" cy="3642193"/>
          </a:xfrm>
          <a:prstGeom prst="ellipse">
            <a:avLst/>
          </a:prstGeom>
          <a:noFill/>
          <a:ln w="762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3348453" y="4016991"/>
            <a:ext cx="3642193" cy="3642193"/>
          </a:xfrm>
          <a:prstGeom prst="ellipse">
            <a:avLst/>
          </a:prstGeom>
          <a:noFill/>
          <a:ln w="762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45" y="4786772"/>
            <a:ext cx="2244391" cy="22443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МФТИ">
      <a:dk1>
        <a:srgbClr val="525252"/>
      </a:dk1>
      <a:lt1>
        <a:srgbClr val="FFFFFF"/>
      </a:lt1>
      <a:dk2>
        <a:srgbClr val="525252"/>
      </a:dk2>
      <a:lt2>
        <a:srgbClr val="FFFFFF"/>
      </a:lt2>
      <a:accent1>
        <a:srgbClr val="0072BC"/>
      </a:accent1>
      <a:accent2>
        <a:srgbClr val="525252"/>
      </a:accent2>
      <a:accent3>
        <a:srgbClr val="7C7C7C"/>
      </a:accent3>
      <a:accent4>
        <a:srgbClr val="FFAB40"/>
      </a:accent4>
      <a:accent5>
        <a:srgbClr val="0072BC"/>
      </a:accent5>
      <a:accent6>
        <a:srgbClr val="525252"/>
      </a:accent6>
      <a:hlink>
        <a:srgbClr val="FFAB40"/>
      </a:hlink>
      <a:folHlink>
        <a:srgbClr val="92C5EB"/>
      </a:folHlink>
    </a:clrScheme>
    <a:fontScheme name="Другая 8">
      <a:majorFont>
        <a:latin typeface="Arial Black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3706</TotalTime>
  <Words>361</Words>
  <Application>Microsoft Office PowerPoint</Application>
  <PresentationFormat>Произвольный</PresentationFormat>
  <Paragraphs>91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Cambria</vt:lpstr>
      <vt:lpstr>Cambria Math</vt:lpstr>
      <vt:lpstr>Franklin Gothic Book</vt:lpstr>
      <vt:lpstr>Libre Franklin</vt:lpstr>
      <vt:lpstr>Quattrocento Sans</vt:lpstr>
      <vt:lpstr>simple-light-2</vt:lpstr>
      <vt:lpstr>Сервис проектной деятельности  ЗФТШ</vt:lpstr>
      <vt:lpstr>Трансформация ЗФТШ</vt:lpstr>
      <vt:lpstr>Основные направления деятельности </vt:lpstr>
      <vt:lpstr>ПРОЕКТНАЯ ДЕЯТЕЛЬНОСТЬ</vt:lpstr>
      <vt:lpstr>Сопровождение проектной деятельности </vt:lpstr>
      <vt:lpstr>Механика индивидуальной работы  </vt:lpstr>
      <vt:lpstr>Механика коллективной работы  </vt:lpstr>
      <vt:lpstr>Функционал сервиса</vt:lpstr>
      <vt:lpstr>Монетизации продукта </vt:lpstr>
      <vt:lpstr>Этапы реализации продукта  </vt:lpstr>
      <vt:lpstr>Численные прогнозы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КОНЦЕПЦИЯ ТРАНСФОРМАЦИИ  ЗАОЧНОЙ ФИЗИКО-ТЕХНИЧЕСКОЙ ШКОЛЫ</dc:title>
  <dc:creator>Анна Кочерова</dc:creator>
  <lastModifiedBy>Анна Кочерова</lastModifiedBy>
  <revision>54</revision>
  <lastPrinted>2021-09-10T10:29:17.0000000Z</lastPrinted>
  <dcterms:modified xsi:type="dcterms:W3CDTF">2021-09-10T14:08:21.0000000Z</dcterms:modified>
  <keywords>Энотека IQ</keywords>
</coreProperties>
</file>

<file path=docProps/custom.xml><?xml version="1.0" encoding="utf-8"?>
<op:Properties xmlns:op="http://schemas.openxmlformats.org/officeDocument/2006/custom-properties">
  <op:property fmtid="{D5CDD505-2E9C-101B-9397-08002B2CF9AE}" pid="2" name="tabbles_tags">
    <vt:lpwstr xmlns:vt="http://schemas.openxmlformats.org/officeDocument/2006/docPropsVTypes">&lt;tabbles_data&gt;
  &lt;tag name="Энотека IQ" owner_id="751" /&gt;
  &lt;history&gt;
    &lt;operation type="add" tag_name="Энотека IQ" tag_owner_id="751" tag_operation_author_id="751" tag_operation_author_name="andrey@kuleshov.com" date="09/10/2021 18:18:07" /&gt;
    &lt;operation type="add" tag_name="Энотека IQ" tag_owner_id="751" tag_operation_author_id="751" tag_operation_author_name="andrey@kuleshov.com" date="09/11/2021 19:29:17" /&gt;
    &lt;operation type="add" tag_name="Энотека IQ" tag_owner_id="751" tag_operation_author_id="751" tag_operation_author_name="andrey@kuleshov.com" date="09/11/2021 19:29:17" /&gt;
  &lt;/history&gt;
&lt;/tabbles_data&gt;</vt:lpwstr>
  </op:property>
</op:Properties>
</file>