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2"/>
  </p:notesMasterIdLst>
  <p:handoutMasterIdLst>
    <p:handoutMasterId r:id="rId23"/>
  </p:handoutMasterIdLst>
  <p:sldIdLst>
    <p:sldId id="423" r:id="rId2"/>
    <p:sldId id="258" r:id="rId3"/>
    <p:sldId id="651" r:id="rId4"/>
    <p:sldId id="652" r:id="rId5"/>
    <p:sldId id="425" r:id="rId6"/>
    <p:sldId id="638" r:id="rId7"/>
    <p:sldId id="429" r:id="rId8"/>
    <p:sldId id="639" r:id="rId9"/>
    <p:sldId id="640" r:id="rId10"/>
    <p:sldId id="642" r:id="rId11"/>
    <p:sldId id="641" r:id="rId12"/>
    <p:sldId id="646" r:id="rId13"/>
    <p:sldId id="643" r:id="rId14"/>
    <p:sldId id="647" r:id="rId15"/>
    <p:sldId id="644" r:id="rId16"/>
    <p:sldId id="648" r:id="rId17"/>
    <p:sldId id="645" r:id="rId18"/>
    <p:sldId id="649" r:id="rId19"/>
    <p:sldId id="650" r:id="rId20"/>
    <p:sldId id="541" r:id="rId21"/>
  </p:sldIdLst>
  <p:sldSz cx="9144000" cy="6858000" type="screen4x3"/>
  <p:notesSz cx="6794500" cy="99314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1" autoAdjust="0"/>
    <p:restoredTop sz="83689" autoAdjust="0"/>
  </p:normalViewPr>
  <p:slideViewPr>
    <p:cSldViewPr>
      <p:cViewPr varScale="1">
        <p:scale>
          <a:sx n="87" d="100"/>
          <a:sy n="87" d="100"/>
        </p:scale>
        <p:origin x="1824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34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063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024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7890" y="0"/>
            <a:ext cx="2945024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6ACC92A-55CA-49B0-B176-C54F51CFC47E}" type="datetimeFigureOut">
              <a:rPr lang="ru-RU"/>
              <a:pPr>
                <a:defRPr/>
              </a:pPr>
              <a:t>07.10.2022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2687"/>
            <a:ext cx="2945024" cy="497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7890" y="9432687"/>
            <a:ext cx="2945024" cy="497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375D7EF-DBE6-4404-B9FB-2F8537FF16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024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7890" y="0"/>
            <a:ext cx="2945024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8072E3F-6B15-478C-9702-2C2E4459A86F}" type="datetimeFigureOut">
              <a:rPr lang="ru-RU"/>
              <a:pPr>
                <a:defRPr/>
              </a:pPr>
              <a:t>07.10.2022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133" y="4717137"/>
            <a:ext cx="5436235" cy="44693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2687"/>
            <a:ext cx="2945024" cy="497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7890" y="9432687"/>
            <a:ext cx="2945024" cy="497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64802DD-1C27-43F7-B74B-65C0EA18D9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28086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swn.ru/articles/rossiiskie-terruary-o-kotoryh-vy-esche-uslyshite" TargetMode="External"/><Relationship Id="rId3" Type="http://schemas.openxmlformats.org/officeDocument/2006/relationships/hyperlink" Target="https://swn.ru/articles/kaberne-sovinon-vino" TargetMode="External"/><Relationship Id="rId7" Type="http://schemas.openxmlformats.org/officeDocument/2006/relationships/hyperlink" Target="https://swn.ru/articles/sovinon-blan-gde-iskat-i-s-chem-sochetat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swn.ru/articles/vino-shardone" TargetMode="External"/><Relationship Id="rId5" Type="http://schemas.openxmlformats.org/officeDocument/2006/relationships/hyperlink" Target="https://swn.ru/articles/vino-syrah-shiraz" TargetMode="External"/><Relationship Id="rId4" Type="http://schemas.openxmlformats.org/officeDocument/2006/relationships/hyperlink" Target="https://swn.ru/articles/5-vin-kotorye-zastavyat-priznatsya-v-lubvi-k-merlo" TargetMode="Externa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5EC2615-16F7-4083-9E21-4FC9D09ECBF8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spcBef>
                <a:spcPct val="0"/>
              </a:spcBef>
            </a:pPr>
            <a:endParaRPr lang="ru-RU" sz="1100" dirty="0"/>
          </a:p>
        </p:txBody>
      </p:sp>
      <p:sp>
        <p:nvSpPr>
          <p:cNvPr id="4506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4EC438F-3468-4907-A6C9-D991B121B200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73160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algn="l"/>
            <a:r>
              <a:rPr lang="ru-RU" b="0" i="0" dirty="0">
                <a:solidFill>
                  <a:srgbClr val="000000"/>
                </a:solidFill>
                <a:effectLst/>
                <a:latin typeface="GothamPro"/>
              </a:rPr>
              <a:t>Никит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GothamPro"/>
              </a:rPr>
              <a:t>Абалихин</a:t>
            </a:r>
            <a:r>
              <a:rPr lang="ru-RU" b="0" i="0" dirty="0">
                <a:solidFill>
                  <a:srgbClr val="000000"/>
                </a:solidFill>
                <a:effectLst/>
                <a:latin typeface="GothamPro"/>
              </a:rPr>
              <a:t> - один из самых ярких и неординарных виноделов из Крыма. Он воплощает идеи бунтарского, экспериментального, авторского подхода к виноделию. Никита – негоциант, закупает виноград с нескольких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GothamPro"/>
              </a:rPr>
              <a:t>терруаров</a:t>
            </a:r>
            <a:r>
              <a:rPr lang="ru-RU" b="0" i="0" dirty="0">
                <a:solidFill>
                  <a:srgbClr val="000000"/>
                </a:solidFill>
                <a:effectLst/>
                <a:latin typeface="GothamPro"/>
              </a:rPr>
              <a:t> Крыма, не ограничен в выборе сортов и технологий, пробует работать с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GothamPro"/>
              </a:rPr>
              <a:t>ботритизированным</a:t>
            </a:r>
            <a:r>
              <a:rPr lang="ru-RU" b="0" i="0" dirty="0">
                <a:solidFill>
                  <a:srgbClr val="000000"/>
                </a:solidFill>
                <a:effectLst/>
                <a:latin typeface="GothamPro"/>
              </a:rPr>
              <a:t> виноградом (с благородной плесенью) и различными методами выдержки. В результате его вина получаются нестандартными, в «натуральном» стиле, молодыми и смелыми, как и сам винодел. </a:t>
            </a:r>
            <a:endParaRPr lang="ru-RU" b="0" i="0" dirty="0">
              <a:solidFill>
                <a:schemeClr val="tx1"/>
              </a:solidFill>
              <a:effectLst/>
              <a:latin typeface="+mn-lt"/>
            </a:endParaRPr>
          </a:p>
          <a:p>
            <a:pPr algn="l"/>
            <a:r>
              <a:rPr lang="ru-RU" b="1" i="0" dirty="0">
                <a:solidFill>
                  <a:srgbClr val="000000"/>
                </a:solidFill>
                <a:effectLst/>
                <a:latin typeface="Roboto" panose="020F0502020204030204" pitchFamily="34" charset="0"/>
              </a:rPr>
              <a:t>Обо мне и вине...</a:t>
            </a:r>
          </a:p>
          <a:p>
            <a:pPr algn="l"/>
            <a:r>
              <a:rPr lang="ru-RU" b="0" i="0" dirty="0">
                <a:solidFill>
                  <a:srgbClr val="000000"/>
                </a:solidFill>
                <a:effectLst/>
                <a:latin typeface="Roboto" panose="020F0502020204030204" pitchFamily="34" charset="0"/>
              </a:rPr>
              <a:t>Если коротко то я страшно болен вином. Энтузиазм рождает возможности и идеи, немножко магии, законов природы, 9 месяцев выдержки и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Roboto" panose="020F0502020204030204" pitchFamily="34" charset="0"/>
              </a:rPr>
              <a:t>балончик</a:t>
            </a:r>
            <a:r>
              <a:rPr lang="ru-RU" b="0" i="0" dirty="0">
                <a:solidFill>
                  <a:srgbClr val="000000"/>
                </a:solidFill>
                <a:effectLst/>
                <a:latin typeface="Roboto" panose="020F0502020204030204" pitchFamily="34" charset="0"/>
              </a:rPr>
              <a:t> с краской: вуаля - сегодня вы пьёте вина Никиты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Roboto" panose="020F0502020204030204" pitchFamily="34" charset="0"/>
              </a:rPr>
              <a:t>Абалихина</a:t>
            </a:r>
            <a:r>
              <a:rPr lang="ru-RU" b="0" i="0" dirty="0">
                <a:solidFill>
                  <a:srgbClr val="000000"/>
                </a:solidFill>
                <a:effectLst/>
                <a:latin typeface="Roboto" panose="020F0502020204030204" pitchFamily="34" charset="0"/>
              </a:rPr>
              <a:t>.</a:t>
            </a:r>
            <a:br>
              <a:rPr lang="ru-RU" b="0" i="0" dirty="0">
                <a:solidFill>
                  <a:srgbClr val="000000"/>
                </a:solidFill>
                <a:effectLst/>
                <a:latin typeface="Roboto" panose="020F0502020204030204" pitchFamily="34" charset="0"/>
              </a:rPr>
            </a:br>
            <a:r>
              <a:rPr lang="ru-RU" b="0" i="0" dirty="0">
                <a:solidFill>
                  <a:srgbClr val="000000"/>
                </a:solidFill>
                <a:effectLst/>
                <a:latin typeface="Roboto" panose="020F0502020204030204" pitchFamily="34" charset="0"/>
              </a:rPr>
              <a:t>7 сортов, 30 тонн винограда в 2021 году, переработанные практически в одиночку, не знаю как, но я это сделал. в 2022 году 10 разных вин;</a:t>
            </a:r>
            <a:br>
              <a:rPr lang="ru-RU" b="0" i="0" dirty="0">
                <a:solidFill>
                  <a:srgbClr val="000000"/>
                </a:solidFill>
                <a:effectLst/>
                <a:latin typeface="Roboto" panose="020F0502020204030204" pitchFamily="34" charset="0"/>
              </a:rPr>
            </a:br>
            <a:r>
              <a:rPr lang="ru-RU" b="0" i="0" dirty="0">
                <a:solidFill>
                  <a:srgbClr val="000000"/>
                </a:solidFill>
                <a:effectLst/>
                <a:latin typeface="Roboto" panose="020F0502020204030204" pitchFamily="34" charset="0"/>
              </a:rPr>
              <a:t>От любимчиков нового времени: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Roboto" panose="020F0502020204030204" pitchFamily="34" charset="0"/>
              </a:rPr>
              <a:t>ркацители</a:t>
            </a:r>
            <a:r>
              <a:rPr lang="ru-RU" b="0" i="0" dirty="0">
                <a:solidFill>
                  <a:srgbClr val="000000"/>
                </a:solidFill>
                <a:effectLst/>
                <a:latin typeface="Roboto" panose="020F0502020204030204" pitchFamily="34" charset="0"/>
              </a:rPr>
              <a:t> и мускат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Roboto" panose="020F0502020204030204" pitchFamily="34" charset="0"/>
              </a:rPr>
              <a:t>оранж</a:t>
            </a:r>
            <a:r>
              <a:rPr lang="ru-RU" b="0" i="0" dirty="0">
                <a:solidFill>
                  <a:srgbClr val="000000"/>
                </a:solidFill>
                <a:effectLst/>
                <a:latin typeface="Roboto" panose="020F0502020204030204" pitchFamily="34" charset="0"/>
              </a:rPr>
              <a:t>, пино нуар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Roboto" panose="020F0502020204030204" pitchFamily="34" charset="0"/>
              </a:rPr>
              <a:t>карбоника</a:t>
            </a:r>
            <a:r>
              <a:rPr lang="ru-RU" b="0" i="0" dirty="0">
                <a:solidFill>
                  <a:srgbClr val="000000"/>
                </a:solidFill>
                <a:effectLst/>
                <a:latin typeface="Roboto" panose="020F0502020204030204" pitchFamily="34" charset="0"/>
              </a:rPr>
              <a:t>, до более классической темы: шардоне с брожением в бочке и выдержкой на осадке, каберне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Roboto" panose="020F0502020204030204" pitchFamily="34" charset="0"/>
              </a:rPr>
              <a:t>франа</a:t>
            </a:r>
            <a:r>
              <a:rPr lang="ru-RU" b="0" i="0" dirty="0">
                <a:solidFill>
                  <a:srgbClr val="000000"/>
                </a:solidFill>
                <a:effectLst/>
                <a:latin typeface="Roboto" panose="020F0502020204030204" pitchFamily="34" charset="0"/>
              </a:rPr>
              <a:t>, розового пино нуара.</a:t>
            </a:r>
          </a:p>
        </p:txBody>
      </p:sp>
      <p:sp>
        <p:nvSpPr>
          <p:cNvPr id="4506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4EC438F-3468-4907-A6C9-D991B121B200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08629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spcBef>
                <a:spcPct val="0"/>
              </a:spcBef>
            </a:pPr>
            <a:r>
              <a:rPr lang="ru-RU" sz="1600" b="0" i="0" dirty="0">
                <a:solidFill>
                  <a:srgbClr val="415661"/>
                </a:solidFill>
                <a:effectLst/>
                <a:latin typeface="opensans-regular"/>
              </a:rPr>
              <a:t>Сбор винограда в небольшие 15-килограммовые ящики. Отбор и сортировка. </a:t>
            </a:r>
            <a:r>
              <a:rPr lang="ru-RU" sz="1600" b="0" i="0" dirty="0" err="1">
                <a:solidFill>
                  <a:srgbClr val="415661"/>
                </a:solidFill>
                <a:effectLst/>
                <a:latin typeface="opensans-regular"/>
              </a:rPr>
              <a:t>Предферментационная</a:t>
            </a:r>
            <a:r>
              <a:rPr lang="ru-RU" sz="1600" b="0" i="0" dirty="0">
                <a:solidFill>
                  <a:srgbClr val="415661"/>
                </a:solidFill>
                <a:effectLst/>
                <a:latin typeface="opensans-regular"/>
              </a:rPr>
              <a:t> мацерация на мезге в течение 3-7 дней при температуре 12°</a:t>
            </a:r>
            <a:r>
              <a:rPr lang="fr-FR" sz="1600" b="0" i="0" dirty="0">
                <a:solidFill>
                  <a:srgbClr val="415661"/>
                </a:solidFill>
                <a:effectLst/>
                <a:latin typeface="opensans-regular"/>
              </a:rPr>
              <a:t>C, </a:t>
            </a:r>
            <a:r>
              <a:rPr lang="ru-RU" sz="1600" b="0" i="0" dirty="0">
                <a:solidFill>
                  <a:srgbClr val="415661"/>
                </a:solidFill>
                <a:effectLst/>
                <a:latin typeface="opensans-regular"/>
              </a:rPr>
              <a:t>с периодическим перемешиванием. Бережное прессование. Терморегулируемая алкогольная ферментация при температуре 12-18°</a:t>
            </a:r>
            <a:r>
              <a:rPr lang="fr-FR" sz="1600" b="0" i="0" dirty="0">
                <a:solidFill>
                  <a:srgbClr val="415661"/>
                </a:solidFill>
                <a:effectLst/>
                <a:latin typeface="opensans-regular"/>
              </a:rPr>
              <a:t>C. </a:t>
            </a:r>
            <a:r>
              <a:rPr lang="ru-RU" sz="1600" b="0" i="0" dirty="0">
                <a:solidFill>
                  <a:srgbClr val="415661"/>
                </a:solidFill>
                <a:effectLst/>
                <a:latin typeface="opensans-regular"/>
              </a:rPr>
              <a:t>Непродолжительная выдержка в стальных емкостях. Стабилизация холодом.</a:t>
            </a:r>
            <a:br>
              <a:rPr lang="ru-RU" sz="1600" dirty="0"/>
            </a:br>
            <a:endParaRPr lang="ru-RU" sz="1100" dirty="0"/>
          </a:p>
        </p:txBody>
      </p:sp>
      <p:sp>
        <p:nvSpPr>
          <p:cNvPr id="4506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4EC438F-3468-4907-A6C9-D991B121B200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84101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algn="ctr" fontAlgn="base"/>
            <a:r>
              <a:rPr lang="ru-RU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виноградник находится в юго-западной части Крыма в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с.Тепловка</a:t>
            </a:r>
            <a:r>
              <a:rPr lang="ru-RU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в 5 километрах от Черного моря.</a:t>
            </a:r>
            <a:endParaRPr lang="ru-RU" b="0" i="0" dirty="0">
              <a:solidFill>
                <a:srgbClr val="7A7A7A"/>
              </a:solidFill>
              <a:effectLst/>
              <a:latin typeface="Roboto" panose="02000000000000000000" pitchFamily="2" charset="0"/>
            </a:endParaRPr>
          </a:p>
          <a:p>
            <a:pPr algn="ctr" fontAlgn="base"/>
            <a:r>
              <a:rPr lang="ru-RU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Участок 10 Га расположен на склоне когда-то протекавшей здесь древней реки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Тереклав</a:t>
            </a:r>
            <a:r>
              <a:rPr lang="ru-RU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.</a:t>
            </a:r>
            <a:endParaRPr lang="ru-RU" b="0" i="0" dirty="0">
              <a:solidFill>
                <a:srgbClr val="7A7A7A"/>
              </a:solidFill>
              <a:effectLst/>
              <a:latin typeface="Roboto" panose="02000000000000000000" pitchFamily="2" charset="0"/>
            </a:endParaRPr>
          </a:p>
          <a:p>
            <a:pPr algn="ctr" fontAlgn="base"/>
            <a:r>
              <a:rPr lang="ru-RU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Почва каменисто-аллювиальная с плотным глинистым слоем на глубине 1,5 метра.</a:t>
            </a:r>
            <a:endParaRPr lang="ru-RU" b="0" i="0" dirty="0">
              <a:solidFill>
                <a:srgbClr val="7A7A7A"/>
              </a:solidFill>
              <a:effectLst/>
              <a:latin typeface="Roboto" panose="02000000000000000000" pitchFamily="2" charset="0"/>
            </a:endParaRPr>
          </a:p>
          <a:p>
            <a:pPr algn="ctr" fontAlgn="base"/>
            <a:r>
              <a:rPr lang="ru-RU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Такая структура почвы позволяет хорошо дренировать влагу и удерживать ее на глубине для питания</a:t>
            </a:r>
            <a:endParaRPr lang="ru-RU" b="0" i="0" dirty="0">
              <a:solidFill>
                <a:srgbClr val="7A7A7A"/>
              </a:solidFill>
              <a:effectLst/>
              <a:latin typeface="Roboto" panose="02000000000000000000" pitchFamily="2" charset="0"/>
            </a:endParaRPr>
          </a:p>
          <a:p>
            <a:pPr algn="ctr" fontAlgn="base"/>
            <a:r>
              <a:rPr lang="ru-RU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корневой системы виноградной лозы.</a:t>
            </a:r>
            <a:endParaRPr lang="ru-RU" b="0" i="0" dirty="0">
              <a:solidFill>
                <a:srgbClr val="7A7A7A"/>
              </a:solidFill>
              <a:effectLst/>
              <a:latin typeface="Roboto" panose="02000000000000000000" pitchFamily="2" charset="0"/>
            </a:endParaRPr>
          </a:p>
          <a:p>
            <a:pPr algn="l"/>
            <a:endParaRPr lang="ru-RU" b="0" i="0" dirty="0">
              <a:solidFill>
                <a:srgbClr val="000000"/>
              </a:solidFill>
              <a:effectLst/>
              <a:latin typeface="Roboto" panose="020F0502020204030204" pitchFamily="34" charset="0"/>
            </a:endParaRPr>
          </a:p>
        </p:txBody>
      </p:sp>
      <p:sp>
        <p:nvSpPr>
          <p:cNvPr id="4506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4EC438F-3468-4907-A6C9-D991B121B200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48417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algn="l"/>
            <a:r>
              <a:rPr lang="fr-FR" sz="1600" b="1" i="0" dirty="0">
                <a:solidFill>
                  <a:srgbClr val="464445"/>
                </a:solidFill>
                <a:effectLst/>
                <a:latin typeface="ProximaNova-Regular"/>
              </a:rPr>
              <a:t>"</a:t>
            </a:r>
            <a:r>
              <a:rPr lang="fr-FR" sz="1600" b="1" i="0" dirty="0" err="1">
                <a:solidFill>
                  <a:srgbClr val="464445"/>
                </a:solidFill>
                <a:effectLst/>
                <a:latin typeface="ProximaNova-Regular"/>
              </a:rPr>
              <a:t>Yaiyla</a:t>
            </a:r>
            <a:r>
              <a:rPr lang="fr-FR" sz="1600" b="1" i="0" dirty="0">
                <a:solidFill>
                  <a:srgbClr val="464445"/>
                </a:solidFill>
                <a:effectLst/>
                <a:latin typeface="ProximaNova-Regular"/>
              </a:rPr>
              <a:t>" Pinot Noir</a:t>
            </a:r>
            <a:r>
              <a:rPr lang="fr-FR" sz="1600" b="0" i="0" dirty="0">
                <a:solidFill>
                  <a:srgbClr val="464445"/>
                </a:solidFill>
                <a:effectLst/>
                <a:latin typeface="ProximaNova-Regular"/>
              </a:rPr>
              <a:t> — </a:t>
            </a:r>
            <a:r>
              <a:rPr lang="ru-RU" sz="1600" b="0" i="0" dirty="0">
                <a:solidFill>
                  <a:srgbClr val="464445"/>
                </a:solidFill>
                <a:effectLst/>
                <a:latin typeface="ProximaNova-Regular"/>
              </a:rPr>
              <a:t>красное сухое вино, созданное из винограда сорта Пино Нуар. Ягоды произрастают на виноградниках вдоль реки </a:t>
            </a:r>
            <a:r>
              <a:rPr lang="ru-RU" sz="1600" b="0" i="0" dirty="0" err="1">
                <a:solidFill>
                  <a:srgbClr val="464445"/>
                </a:solidFill>
                <a:effectLst/>
                <a:latin typeface="ProximaNova-Regular"/>
              </a:rPr>
              <a:t>Бельбек</a:t>
            </a:r>
            <a:r>
              <a:rPr lang="ru-RU" sz="1600" b="0" i="0" dirty="0">
                <a:solidFill>
                  <a:srgbClr val="464445"/>
                </a:solidFill>
                <a:effectLst/>
                <a:latin typeface="ProximaNova-Regular"/>
              </a:rPr>
              <a:t>. Благоприятные климатические условия и близость к морю обеспечивают равномерное созревание винограда. По окончании сбора урожая плоды подвергаются мягкому прессованию. Ферментация сусла проходит в резервуарах из нержавеющей стали в течение 30 дней. Выдерживается вино 9 месяцев в бочках из французского дуба</a:t>
            </a:r>
          </a:p>
        </p:txBody>
      </p:sp>
      <p:sp>
        <p:nvSpPr>
          <p:cNvPr id="4506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4EC438F-3468-4907-A6C9-D991B121B200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53630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algn="l"/>
            <a:r>
              <a:rPr lang="ru-RU" b="0" i="0" dirty="0">
                <a:solidFill>
                  <a:srgbClr val="000000"/>
                </a:solidFill>
                <a:effectLst/>
                <a:latin typeface="Oswald" panose="020F0502020204030204" pitchFamily="34" charset="0"/>
              </a:rPr>
              <a:t>ОАО «Агропромышленная фирма «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swald" panose="020F0502020204030204" pitchFamily="34" charset="0"/>
              </a:rPr>
              <a:t>Фанагория</a:t>
            </a:r>
            <a:r>
              <a:rPr lang="ru-RU" b="0" i="0" dirty="0">
                <a:solidFill>
                  <a:srgbClr val="000000"/>
                </a:solidFill>
                <a:effectLst/>
                <a:latin typeface="Oswald" panose="020F0502020204030204" pitchFamily="34" charset="0"/>
              </a:rPr>
              <a:t>» – одно из крупнейших винодельческих предприятий России полного цикла производства: здесь производят саженцы, выращивают и перерабатывают виноград, выпускают несколько видов алкогольных напитков: тихие, игристые, ледяные, ликерные (десертные) вина, коньяки (бренди) и виноградную водку (чачу) под брендом «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swald" panose="020F0502020204030204" pitchFamily="34" charset="0"/>
              </a:rPr>
              <a:t>Фанагория</a:t>
            </a:r>
            <a:r>
              <a:rPr lang="ru-RU" b="0" i="0" dirty="0">
                <a:solidFill>
                  <a:srgbClr val="000000"/>
                </a:solidFill>
                <a:effectLst/>
                <a:latin typeface="Oswald" panose="020F0502020204030204" pitchFamily="34" charset="0"/>
              </a:rPr>
              <a:t>» с защищенным географическим указанием – «Кубань</a:t>
            </a:r>
            <a:endParaRPr lang="ru-RU" b="0" i="0" dirty="0">
              <a:solidFill>
                <a:srgbClr val="000000"/>
              </a:solidFill>
              <a:effectLst/>
              <a:latin typeface="Roboto" panose="020F0502020204030204" pitchFamily="34" charset="0"/>
            </a:endParaRPr>
          </a:p>
        </p:txBody>
      </p:sp>
      <p:sp>
        <p:nvSpPr>
          <p:cNvPr id="4506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4EC438F-3468-4907-A6C9-D991B121B200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68458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algn="l"/>
            <a:r>
              <a:rPr lang="ru-RU" sz="1600" b="0" i="0" dirty="0">
                <a:solidFill>
                  <a:srgbClr val="000000"/>
                </a:solidFill>
                <a:effectLst/>
                <a:latin typeface="Montserrat" pitchFamily="2" charset="0"/>
              </a:rPr>
              <a:t>Виноград собран с лучших участков виноградников, расположенных на Таманском полуострове, между Таманским заливом Черного моря и Азовским морем. Климат умеренно континентальный. Почвы: каштановые (суглинок). </a:t>
            </a:r>
          </a:p>
        </p:txBody>
      </p:sp>
      <p:sp>
        <p:nvSpPr>
          <p:cNvPr id="4506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4EC438F-3468-4907-A6C9-D991B121B200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09009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algn="l"/>
            <a:r>
              <a:rPr lang="ru-RU" b="0" i="0" dirty="0">
                <a:solidFill>
                  <a:srgbClr val="000000"/>
                </a:solidFill>
                <a:effectLst/>
                <a:latin typeface="Pragmatica"/>
              </a:rPr>
              <a:t>проект «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Pragmatica"/>
              </a:rPr>
              <a:t>Маркотх</a:t>
            </a:r>
            <a:r>
              <a:rPr lang="ru-RU" b="0" i="0" dirty="0">
                <a:solidFill>
                  <a:srgbClr val="000000"/>
                </a:solidFill>
                <a:effectLst/>
                <a:latin typeface="Pragmatica"/>
              </a:rPr>
              <a:t>», что расположен в 12 минутах от Кабардинки у подножия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Pragmatica"/>
              </a:rPr>
              <a:t>Маркотхского</a:t>
            </a:r>
            <a:r>
              <a:rPr lang="ru-RU" b="0" i="0" dirty="0">
                <a:solidFill>
                  <a:srgbClr val="000000"/>
                </a:solidFill>
                <a:effectLst/>
                <a:latin typeface="Pragmatica"/>
              </a:rPr>
              <a:t> хребта вдоль моря, рассказываем сегодня. Виноградные лозы здесь не прочь искупаться, но их удел – ловить горный ветер, которого в избытке.</a:t>
            </a:r>
          </a:p>
          <a:p>
            <a:pPr algn="l"/>
            <a:r>
              <a:rPr lang="ru-RU" b="0" i="0" dirty="0" err="1">
                <a:solidFill>
                  <a:srgbClr val="000000"/>
                </a:solidFill>
                <a:effectLst/>
                <a:latin typeface="Pragmatica"/>
              </a:rPr>
              <a:t>Маркотхский</a:t>
            </a:r>
            <a:r>
              <a:rPr lang="ru-RU" b="0" i="0" dirty="0">
                <a:solidFill>
                  <a:srgbClr val="000000"/>
                </a:solidFill>
                <a:effectLst/>
                <a:latin typeface="Pragmatica"/>
              </a:rPr>
              <a:t> хребет тянется от Новороссийска до Геленджика. Его высота доходит до 650 метров над уровнем моря. Гора Верблюд, два горба которой видны с виноградников проекта и которая стала его логотипом, – самая низкая часть хребта.</a:t>
            </a:r>
          </a:p>
          <a:p>
            <a:pPr algn="l"/>
            <a:r>
              <a:rPr lang="ru-RU" b="0" i="0" dirty="0">
                <a:solidFill>
                  <a:srgbClr val="000000"/>
                </a:solidFill>
                <a:effectLst/>
                <a:latin typeface="Pragmatica"/>
              </a:rPr>
              <a:t>В 2012 году Алексей Толстой с партнерами высадил первые лозы в этих местах. Саженцы он после изучения местных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Pragmatica"/>
              </a:rPr>
              <a:t>терруаров</a:t>
            </a:r>
            <a:r>
              <a:rPr lang="ru-RU" b="0" i="0" dirty="0">
                <a:solidFill>
                  <a:srgbClr val="000000"/>
                </a:solidFill>
                <a:effectLst/>
                <a:latin typeface="Pragmatica"/>
              </a:rPr>
              <a:t> бережно привез из питомника «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Pragmatica"/>
              </a:rPr>
              <a:t>Раушедо</a:t>
            </a:r>
            <a:r>
              <a:rPr lang="ru-RU" b="0" i="0" dirty="0">
                <a:solidFill>
                  <a:srgbClr val="000000"/>
                </a:solidFill>
                <a:effectLst/>
                <a:latin typeface="Pragmatica"/>
              </a:rPr>
              <a:t>». В общей сложности виноградник «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Pragmatica"/>
              </a:rPr>
              <a:t>Маркотха</a:t>
            </a:r>
            <a:r>
              <a:rPr lang="ru-RU" b="0" i="0" dirty="0">
                <a:solidFill>
                  <a:srgbClr val="000000"/>
                </a:solidFill>
                <a:effectLst/>
                <a:latin typeface="Pragmatica"/>
              </a:rPr>
              <a:t>» занимает 9,4 га, на которых посажено аж 12 сортов: </a:t>
            </a:r>
            <a:r>
              <a:rPr lang="ru-RU" b="0" i="0" u="none" strike="noStrike" dirty="0">
                <a:solidFill>
                  <a:srgbClr val="E6007F"/>
                </a:solidFill>
                <a:effectLst/>
                <a:latin typeface="Pragmatica"/>
                <a:hlinkClick r:id="rId3"/>
              </a:rPr>
              <a:t>каберне совиньон</a:t>
            </a:r>
            <a:r>
              <a:rPr lang="ru-RU" b="0" i="0" dirty="0">
                <a:solidFill>
                  <a:srgbClr val="000000"/>
                </a:solidFill>
                <a:effectLst/>
                <a:latin typeface="Pragmatica"/>
              </a:rPr>
              <a:t> и </a:t>
            </a:r>
            <a:r>
              <a:rPr lang="ru-RU" b="0" i="0" u="none" strike="noStrike" dirty="0">
                <a:solidFill>
                  <a:srgbClr val="E6007F"/>
                </a:solidFill>
                <a:effectLst/>
                <a:latin typeface="Pragmatica"/>
                <a:hlinkClick r:id="rId4"/>
              </a:rPr>
              <a:t>мерло</a:t>
            </a:r>
            <a:r>
              <a:rPr lang="ru-RU" b="0" i="0" dirty="0">
                <a:solidFill>
                  <a:srgbClr val="000000"/>
                </a:solidFill>
                <a:effectLst/>
                <a:latin typeface="Pragmatica"/>
              </a:rPr>
              <a:t>, </a:t>
            </a:r>
            <a:r>
              <a:rPr lang="ru-RU" b="0" i="0" u="none" strike="noStrike" dirty="0">
                <a:solidFill>
                  <a:srgbClr val="E6007F"/>
                </a:solidFill>
                <a:effectLst/>
                <a:latin typeface="Pragmatica"/>
                <a:hlinkClick r:id="rId5"/>
              </a:rPr>
              <a:t>сира</a:t>
            </a:r>
            <a:r>
              <a:rPr lang="ru-RU" b="0" i="0" dirty="0">
                <a:solidFill>
                  <a:srgbClr val="000000"/>
                </a:solidFill>
                <a:effectLst/>
                <a:latin typeface="Pragmatica"/>
              </a:rPr>
              <a:t> и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Pragmatica"/>
              </a:rPr>
              <a:t>марселан</a:t>
            </a:r>
            <a:r>
              <a:rPr lang="ru-RU" b="0" i="0" dirty="0">
                <a:solidFill>
                  <a:srgbClr val="000000"/>
                </a:solidFill>
                <a:effectLst/>
                <a:latin typeface="Pragmatica"/>
              </a:rPr>
              <a:t>,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Pragmatica"/>
              </a:rPr>
              <a:t>анчелотта</a:t>
            </a:r>
            <a:r>
              <a:rPr lang="ru-RU" b="0" i="0" dirty="0">
                <a:solidFill>
                  <a:srgbClr val="000000"/>
                </a:solidFill>
                <a:effectLst/>
                <a:latin typeface="Pragmatica"/>
              </a:rPr>
              <a:t>, саперави, </a:t>
            </a:r>
            <a:r>
              <a:rPr lang="ru-RU" b="0" i="0" u="none" strike="noStrike" dirty="0">
                <a:solidFill>
                  <a:srgbClr val="E6007F"/>
                </a:solidFill>
                <a:effectLst/>
                <a:latin typeface="Pragmatica"/>
                <a:hlinkClick r:id="rId6"/>
              </a:rPr>
              <a:t>шардоне</a:t>
            </a:r>
            <a:r>
              <a:rPr lang="ru-RU" b="0" i="0" dirty="0">
                <a:solidFill>
                  <a:srgbClr val="000000"/>
                </a:solidFill>
                <a:effectLst/>
                <a:latin typeface="Pragmatica"/>
              </a:rPr>
              <a:t>, </a:t>
            </a:r>
            <a:r>
              <a:rPr lang="ru-RU" b="0" i="0" u="none" strike="noStrike" dirty="0">
                <a:solidFill>
                  <a:srgbClr val="E6007F"/>
                </a:solidFill>
                <a:effectLst/>
                <a:latin typeface="Pragmatica"/>
                <a:hlinkClick r:id="rId7"/>
              </a:rPr>
              <a:t>совиньон блан</a:t>
            </a:r>
            <a:r>
              <a:rPr lang="ru-RU" b="0" i="0" dirty="0">
                <a:solidFill>
                  <a:srgbClr val="000000"/>
                </a:solidFill>
                <a:effectLst/>
                <a:latin typeface="Pragmatica"/>
              </a:rPr>
              <a:t>,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Pragmatica"/>
              </a:rPr>
              <a:t>вионье</a:t>
            </a:r>
            <a:r>
              <a:rPr lang="ru-RU" b="0" i="0" dirty="0">
                <a:solidFill>
                  <a:srgbClr val="000000"/>
                </a:solidFill>
                <a:effectLst/>
                <a:latin typeface="Pragmatica"/>
              </a:rPr>
              <a:t>, алиготе, мальвазия ароматная и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Pragmatica"/>
              </a:rPr>
              <a:t>ркацители</a:t>
            </a:r>
            <a:r>
              <a:rPr lang="ru-RU" b="0" i="0" dirty="0">
                <a:solidFill>
                  <a:srgbClr val="000000"/>
                </a:solidFill>
                <a:effectLst/>
                <a:latin typeface="Pragmatica"/>
              </a:rPr>
              <a:t>. Плотность посадки – 4450 лоз на гектар, междурядье – 2,5 метра.</a:t>
            </a:r>
          </a:p>
          <a:p>
            <a:pPr algn="l"/>
            <a:r>
              <a:rPr lang="ru-RU" b="0" i="0" u="none" strike="noStrike" dirty="0">
                <a:solidFill>
                  <a:srgbClr val="E6007F"/>
                </a:solidFill>
                <a:effectLst/>
                <a:latin typeface="Pragmatica"/>
                <a:hlinkClick r:id="rId8"/>
              </a:rPr>
              <a:t>Терруар</a:t>
            </a:r>
            <a:r>
              <a:rPr lang="ru-RU" b="0" i="0" dirty="0">
                <a:solidFill>
                  <a:srgbClr val="000000"/>
                </a:solidFill>
                <a:effectLst/>
                <a:latin typeface="Pragmatica"/>
              </a:rPr>
              <a:t>, как вы уже поняли, максимально жаркий и засушливый, и вина с него –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Pragmatica"/>
              </a:rPr>
              <a:t>гиперконцентрированные</a:t>
            </a:r>
            <a:r>
              <a:rPr lang="ru-RU" b="0" i="0" dirty="0">
                <a:solidFill>
                  <a:srgbClr val="000000"/>
                </a:solidFill>
                <a:effectLst/>
                <a:latin typeface="Pragmatica"/>
              </a:rPr>
              <a:t> фруктовые бомбы. Сира – молотый черный перец и томленая вишня, умноженная сама на себя, мерло – клубнично-ягодный джем с колотой сливовой косточкой,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Pragmatica"/>
              </a:rPr>
              <a:t>марселан</a:t>
            </a:r>
            <a:r>
              <a:rPr lang="ru-RU" b="0" i="0" dirty="0">
                <a:solidFill>
                  <a:srgbClr val="000000"/>
                </a:solidFill>
                <a:effectLst/>
                <a:latin typeface="Pragmatica"/>
              </a:rPr>
              <a:t> – горячий асфальт, кожа, сигарная коробка, черный шоколад, черешня. Шардоне и совиньон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Pragmatica"/>
              </a:rPr>
              <a:t>блан</a:t>
            </a:r>
            <a:r>
              <a:rPr lang="ru-RU" b="0" i="0" dirty="0">
                <a:solidFill>
                  <a:srgbClr val="000000"/>
                </a:solidFill>
                <a:effectLst/>
                <a:latin typeface="Pragmatica"/>
              </a:rPr>
              <a:t> на удивление не жирные и массивные, а наоборот,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Pragmatica"/>
              </a:rPr>
              <a:t>питкие</a:t>
            </a:r>
            <a:r>
              <a:rPr lang="ru-RU" b="0" i="0" dirty="0">
                <a:solidFill>
                  <a:srgbClr val="000000"/>
                </a:solidFill>
                <a:effectLst/>
                <a:latin typeface="Pragmatica"/>
              </a:rPr>
              <a:t> и журчащие, хотя оба с тропическим профилем аромата.</a:t>
            </a:r>
          </a:p>
        </p:txBody>
      </p:sp>
      <p:sp>
        <p:nvSpPr>
          <p:cNvPr id="4506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4EC438F-3468-4907-A6C9-D991B121B200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61223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 fontScale="62500" lnSpcReduction="20000"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3600" dirty="0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Расположены на Черноморском побережье у подножия </a:t>
            </a:r>
            <a:r>
              <a:rPr lang="ru-RU" sz="3600" dirty="0" err="1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Маркотхского</a:t>
            </a:r>
            <a:r>
              <a:rPr lang="ru-RU" sz="3600" dirty="0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 хребта. Площадь виноградника 1,2 га. Лозы высажены в 2012 году. Почвы: сланец, каменистый известняк, песок и глина (мергель, встречающийся в тосканском </a:t>
            </a:r>
            <a:r>
              <a:rPr lang="ru-RU" sz="3600" dirty="0" err="1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Монтальчино</a:t>
            </a:r>
            <a:r>
              <a:rPr lang="ru-RU" sz="3600" dirty="0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, известный как "</a:t>
            </a:r>
            <a:r>
              <a:rPr lang="ru-RU" sz="3600" dirty="0" err="1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галестро</a:t>
            </a:r>
            <a:r>
              <a:rPr lang="ru-RU" sz="3600" dirty="0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"). Плотность посадки 4500 лоз/га.</a:t>
            </a:r>
            <a:endParaRPr lang="ru-RU" sz="2400" b="0" i="0" dirty="0">
              <a:solidFill>
                <a:srgbClr val="13151A"/>
              </a:solidFill>
              <a:effectLst/>
              <a:latin typeface="Futura" panose="020B0602020204020303" pitchFamily="34" charset="-79"/>
              <a:cs typeface="Futura" panose="020B0602020204020303" pitchFamily="34" charset="-79"/>
            </a:endParaRPr>
          </a:p>
          <a:p>
            <a:pPr algn="l"/>
            <a:r>
              <a:rPr lang="ru-RU" sz="2400" b="0" i="0" dirty="0">
                <a:solidFill>
                  <a:srgbClr val="13151A"/>
                </a:solidFill>
                <a:effectLst/>
                <a:latin typeface="Futura" panose="020B0602020204020303" pitchFamily="34" charset="-79"/>
                <a:cs typeface="Futura" panose="020B0602020204020303" pitchFamily="34" charset="-79"/>
              </a:rPr>
              <a:t>Ручной сбор, тщательный </a:t>
            </a:r>
            <a:r>
              <a:rPr lang="ru-RU" sz="2400" b="0" i="0" dirty="0" err="1">
                <a:solidFill>
                  <a:srgbClr val="13151A"/>
                </a:solidFill>
                <a:effectLst/>
                <a:latin typeface="Futura" panose="020B0602020204020303" pitchFamily="34" charset="-79"/>
                <a:cs typeface="Futura" panose="020B0602020204020303" pitchFamily="34" charset="-79"/>
              </a:rPr>
              <a:t>триаж</a:t>
            </a:r>
            <a:r>
              <a:rPr lang="ru-RU" sz="2400" b="0" i="0" dirty="0">
                <a:solidFill>
                  <a:srgbClr val="13151A"/>
                </a:solidFill>
                <a:effectLst/>
                <a:latin typeface="Futura" panose="020B0602020204020303" pitchFamily="34" charset="-79"/>
                <a:cs typeface="Futura" panose="020B0602020204020303" pitchFamily="34" charset="-79"/>
              </a:rPr>
              <a:t> (сортировка ягод). Полное </a:t>
            </a:r>
            <a:r>
              <a:rPr lang="ru-RU" sz="2400" b="0" i="0" dirty="0" err="1">
                <a:solidFill>
                  <a:srgbClr val="13151A"/>
                </a:solidFill>
                <a:effectLst/>
                <a:latin typeface="Futura" panose="020B0602020204020303" pitchFamily="34" charset="-79"/>
                <a:cs typeface="Futura" panose="020B0602020204020303" pitchFamily="34" charset="-79"/>
              </a:rPr>
              <a:t>гребнеотделение</a:t>
            </a:r>
            <a:r>
              <a:rPr lang="ru-RU" sz="2400" b="0" i="0" dirty="0">
                <a:solidFill>
                  <a:srgbClr val="13151A"/>
                </a:solidFill>
                <a:effectLst/>
                <a:latin typeface="Futura" panose="020B0602020204020303" pitchFamily="34" charset="-79"/>
                <a:cs typeface="Futura" panose="020B0602020204020303" pitchFamily="34" charset="-79"/>
              </a:rPr>
              <a:t>, ферментация в нейтральных емкостях при температурах 29-30°</a:t>
            </a:r>
            <a:r>
              <a:rPr lang="fr-FR" sz="2400" b="0" i="0" dirty="0">
                <a:solidFill>
                  <a:srgbClr val="13151A"/>
                </a:solidFill>
                <a:effectLst/>
                <a:latin typeface="Futura" panose="020B0602020204020303" pitchFamily="34" charset="-79"/>
                <a:cs typeface="Futura" panose="020B0602020204020303" pitchFamily="34" charset="-79"/>
              </a:rPr>
              <a:t>C </a:t>
            </a:r>
            <a:r>
              <a:rPr lang="ru-RU" sz="2400" b="0" i="0" dirty="0">
                <a:solidFill>
                  <a:srgbClr val="13151A"/>
                </a:solidFill>
                <a:effectLst/>
                <a:latin typeface="Futura" panose="020B0602020204020303" pitchFamily="34" charset="-79"/>
                <a:cs typeface="Futura" panose="020B0602020204020303" pitchFamily="34" charset="-79"/>
              </a:rPr>
              <a:t>в течение 7 дней с применением трех видов разбивания шапки (</a:t>
            </a:r>
            <a:r>
              <a:rPr lang="ru-RU" sz="2400" b="0" i="0" dirty="0" err="1">
                <a:solidFill>
                  <a:srgbClr val="13151A"/>
                </a:solidFill>
                <a:effectLst/>
                <a:latin typeface="Futura" panose="020B0602020204020303" pitchFamily="34" charset="-79"/>
                <a:cs typeface="Futura" panose="020B0602020204020303" pitchFamily="34" charset="-79"/>
              </a:rPr>
              <a:t>пижаж</a:t>
            </a:r>
            <a:r>
              <a:rPr lang="ru-RU" sz="2400" b="0" i="0" dirty="0">
                <a:solidFill>
                  <a:srgbClr val="13151A"/>
                </a:solidFill>
                <a:effectLst/>
                <a:latin typeface="Futura" panose="020B0602020204020303" pitchFamily="34" charset="-79"/>
                <a:cs typeface="Futura" panose="020B0602020204020303" pitchFamily="34" charset="-79"/>
              </a:rPr>
              <a:t>, </a:t>
            </a:r>
            <a:r>
              <a:rPr lang="ru-RU" sz="2400" b="0" i="0" dirty="0" err="1">
                <a:solidFill>
                  <a:srgbClr val="13151A"/>
                </a:solidFill>
                <a:effectLst/>
                <a:latin typeface="Futura" panose="020B0602020204020303" pitchFamily="34" charset="-79"/>
                <a:cs typeface="Futura" panose="020B0602020204020303" pitchFamily="34" charset="-79"/>
              </a:rPr>
              <a:t>ремонтаж</a:t>
            </a:r>
            <a:r>
              <a:rPr lang="ru-RU" sz="2400" b="0" i="0" dirty="0">
                <a:solidFill>
                  <a:srgbClr val="13151A"/>
                </a:solidFill>
                <a:effectLst/>
                <a:latin typeface="Futura" panose="020B0602020204020303" pitchFamily="34" charset="-79"/>
                <a:cs typeface="Futura" panose="020B0602020204020303" pitchFamily="34" charset="-79"/>
              </a:rPr>
              <a:t>, </a:t>
            </a:r>
            <a:r>
              <a:rPr lang="ru-RU" sz="2400" b="0" i="0" dirty="0" err="1">
                <a:solidFill>
                  <a:srgbClr val="13151A"/>
                </a:solidFill>
                <a:effectLst/>
                <a:latin typeface="Futura" panose="020B0602020204020303" pitchFamily="34" charset="-79"/>
                <a:cs typeface="Futura" panose="020B0602020204020303" pitchFamily="34" charset="-79"/>
              </a:rPr>
              <a:t>делестаж</a:t>
            </a:r>
            <a:r>
              <a:rPr lang="ru-RU" sz="2400" b="0" i="0" dirty="0">
                <a:solidFill>
                  <a:srgbClr val="13151A"/>
                </a:solidFill>
                <a:effectLst/>
                <a:latin typeface="Futura" panose="020B0602020204020303" pitchFamily="34" charset="-79"/>
                <a:cs typeface="Futura" panose="020B0602020204020303" pitchFamily="34" charset="-79"/>
              </a:rPr>
              <a:t>). </a:t>
            </a:r>
            <a:r>
              <a:rPr lang="ru-RU" sz="2400" b="0" i="0" dirty="0" err="1">
                <a:solidFill>
                  <a:srgbClr val="13151A"/>
                </a:solidFill>
                <a:effectLst/>
                <a:latin typeface="Futura" panose="020B0602020204020303" pitchFamily="34" charset="-79"/>
                <a:cs typeface="Futura" panose="020B0602020204020303" pitchFamily="34" charset="-79"/>
              </a:rPr>
              <a:t>Малолактика</a:t>
            </a:r>
            <a:r>
              <a:rPr lang="ru-RU" sz="2400" b="0" i="0" dirty="0">
                <a:solidFill>
                  <a:srgbClr val="13151A"/>
                </a:solidFill>
                <a:effectLst/>
                <a:latin typeface="Futura" panose="020B0602020204020303" pitchFamily="34" charset="-79"/>
                <a:cs typeface="Futura" panose="020B0602020204020303" pitchFamily="34" charset="-79"/>
              </a:rPr>
              <a:t> проведена в дубовых бочках. Осветление яичным белком.</a:t>
            </a:r>
            <a:endParaRPr lang="ru-RU" sz="1600" b="0" i="0" dirty="0">
              <a:solidFill>
                <a:srgbClr val="000000"/>
              </a:solidFill>
              <a:effectLst/>
              <a:latin typeface="Montserrat" pitchFamily="2" charset="0"/>
            </a:endParaRPr>
          </a:p>
        </p:txBody>
      </p:sp>
      <p:sp>
        <p:nvSpPr>
          <p:cNvPr id="4506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4EC438F-3468-4907-A6C9-D991B121B200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20946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baseline="0" dirty="0"/>
              <a:t> </a:t>
            </a:r>
            <a:endParaRPr lang="ru-RU" dirty="0"/>
          </a:p>
        </p:txBody>
      </p:sp>
      <p:sp>
        <p:nvSpPr>
          <p:cNvPr id="5018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8FC33C-80A6-4ED9-AB97-8FD68A2ABF62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dirty="0"/>
              <a:t>Винный пояс, продолжение исходя из температурных показателей</a:t>
            </a:r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3633900-4AD5-49B0-A7E9-49AE0E928DBE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dirty="0"/>
              <a:t>Винный пояс, продолжение исходя из температурных показателей</a:t>
            </a:r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3633900-4AD5-49B0-A7E9-49AE0E928DBE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62775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dirty="0"/>
              <a:t>Винный пояс, продолжение исходя из температурных показателей</a:t>
            </a:r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3633900-4AD5-49B0-A7E9-49AE0E928DBE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7975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751278-FAA3-401F-9817-817E0A03156A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F7CB67C-565E-48F7-9833-8986C6882051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spcBef>
                <a:spcPct val="0"/>
              </a:spcBef>
            </a:pPr>
            <a:r>
              <a:rPr lang="ru-RU" dirty="0"/>
              <a:t>Сергей Галицкий старший (Магнит), Сергей Галицкий младший и винодел Алексей Толстой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dirty="0" err="1"/>
              <a:t>Терруар</a:t>
            </a:r>
            <a:r>
              <a:rPr lang="ru-RU" dirty="0"/>
              <a:t>: Кубань, Анапская долина, Красная горка. </a:t>
            </a:r>
            <a:r>
              <a:rPr lang="ru-RU" dirty="0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Окружённые лесами виноградники расположены на пологом склоне в 30 км от черноморского побережья на северо-восток от города Анапы. Рислинг высажен на двух участках: "</a:t>
            </a:r>
            <a:r>
              <a:rPr lang="ru-RU" dirty="0" err="1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Васюрин</a:t>
            </a:r>
            <a:r>
              <a:rPr lang="ru-RU" dirty="0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 бугор" и "</a:t>
            </a:r>
            <a:r>
              <a:rPr lang="ru-RU" dirty="0" err="1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Скумпийка</a:t>
            </a:r>
            <a:r>
              <a:rPr lang="ru-RU" dirty="0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". Год посадки 2011, площадь каждого 8 га. Экспозиция южная. Плотность посадки 3 333 лоз/га. Подвязка лозы 2-плечий </a:t>
            </a:r>
            <a:r>
              <a:rPr lang="ru-RU" dirty="0" err="1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гюйо</a:t>
            </a:r>
            <a:r>
              <a:rPr lang="ru-RU" dirty="0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 на пятиуровневой шпалере.</a:t>
            </a:r>
          </a:p>
          <a:p>
            <a:pPr eaLnBrk="1" hangingPunct="1">
              <a:spcBef>
                <a:spcPct val="0"/>
              </a:spcBef>
            </a:pPr>
            <a:endParaRPr lang="ru-RU" dirty="0"/>
          </a:p>
        </p:txBody>
      </p:sp>
      <p:sp>
        <p:nvSpPr>
          <p:cNvPr id="4506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4EC438F-3468-4907-A6C9-D991B121B200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60170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spcBef>
                <a:spcPct val="0"/>
              </a:spcBef>
            </a:pPr>
            <a:endParaRPr lang="ru-RU" sz="1100" dirty="0"/>
          </a:p>
        </p:txBody>
      </p:sp>
      <p:sp>
        <p:nvSpPr>
          <p:cNvPr id="4506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4EC438F-3468-4907-A6C9-D991B121B200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41949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dirty="0" err="1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Gunko</a:t>
            </a:r>
            <a:r>
              <a:rPr lang="fr-FR" dirty="0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 </a:t>
            </a:r>
            <a:r>
              <a:rPr lang="fr-FR" dirty="0" err="1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Winery</a:t>
            </a:r>
            <a:r>
              <a:rPr lang="fr-FR" dirty="0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 — </a:t>
            </a:r>
            <a:r>
              <a:rPr lang="ru-RU" dirty="0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молодое винодельческое хозяйство, расположенное в регионе Кубань, в предгорьях Северного Кавказа. Здесь, неподалеку от местечка Крымск, располагаются участки, общая площадь которых насчитывается 12 га. Автором идеи создания винодельни является Владимир Гунько — влюбленный в создание вин и на протяжении долгого времени занимавшийся закладкой виноградников "под ключ". </a:t>
            </a:r>
            <a:r>
              <a:rPr lang="ru-RU" dirty="0" err="1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Энологом</a:t>
            </a:r>
            <a:r>
              <a:rPr lang="ru-RU" dirty="0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 и руководителем проекта является Сергей Коротков, потомственный опытный винодел с большим опытом работы в крупных хозяйствах. </a:t>
            </a:r>
          </a:p>
          <a:p>
            <a:pPr eaLnBrk="1" hangingPunct="1">
              <a:spcBef>
                <a:spcPct val="0"/>
              </a:spcBef>
            </a:pPr>
            <a:endParaRPr lang="ru-RU" dirty="0"/>
          </a:p>
        </p:txBody>
      </p:sp>
      <p:sp>
        <p:nvSpPr>
          <p:cNvPr id="4506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4EC438F-3468-4907-A6C9-D991B121B200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40742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Овал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6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BB0DF01-36E9-4E6F-929C-081D65D3ABBE}" type="datetimeFigureOut">
              <a:rPr lang="ru-RU"/>
              <a:pPr>
                <a:defRPr/>
              </a:pPr>
              <a:t>07.10.2022</a:t>
            </a:fld>
            <a:endParaRPr lang="ru-RU"/>
          </a:p>
        </p:txBody>
      </p:sp>
      <p:sp>
        <p:nvSpPr>
          <p:cNvPr id="7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197EB2A-9FA9-4BA7-8CB8-383BCFA80F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FD24F6-61E0-4CA0-B872-872B3AE7A6F3}" type="datetimeFigureOut">
              <a:rPr lang="ru-RU"/>
              <a:pPr>
                <a:defRPr/>
              </a:pPr>
              <a:t>07.10.2022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F05CC6-45C5-4B8F-93AC-7C76F7591B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7AF028-7999-4A2C-BDC1-B1AC8972AB00}" type="datetimeFigureOut">
              <a:rPr lang="ru-RU"/>
              <a:pPr>
                <a:defRPr/>
              </a:pPr>
              <a:t>07.10.2022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C7798D-F69D-4463-A2B6-53105485CE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50DB9C-B7AA-495D-AD6D-AC51AB56A94E}" type="datetimeFigureOut">
              <a:rPr lang="ru-RU"/>
              <a:pPr>
                <a:defRPr/>
              </a:pPr>
              <a:t>07.10.2022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C062AC-2CA1-4DA9-8726-1476D149F2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Овал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Овал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AE75242-1D0D-4E2C-88F2-F83F161D553B}" type="datetimeFigureOut">
              <a:rPr lang="ru-RU"/>
              <a:pPr>
                <a:defRPr/>
              </a:pPr>
              <a:t>07.10.2022</a:t>
            </a:fld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4B3926F-D0EC-46EE-94B2-C5F9084025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292C4D-6117-4D49-969A-8B42D898757D}" type="datetimeFigureOut">
              <a:rPr lang="ru-RU"/>
              <a:pPr>
                <a:defRPr/>
              </a:pPr>
              <a:t>07.10.2022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5B718E-C58F-49CC-83CD-98645DBD70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4528F5F-B0CE-4A5B-8863-8A596A3E7CB0}" type="datetimeFigureOut">
              <a:rPr lang="ru-RU"/>
              <a:pPr>
                <a:defRPr/>
              </a:pPr>
              <a:t>07.10.2022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8F2B90C-5264-4210-AF4C-1BEEEED75B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867E1D-A024-4B7F-ABC7-122734C5F3FE}" type="datetimeFigureOut">
              <a:rPr lang="ru-RU"/>
              <a:pPr>
                <a:defRPr/>
              </a:pPr>
              <a:t>07.10.2022</a:t>
            </a:fld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3148F8-2339-49B9-A884-7159C5E0D9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Прямоугольник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D01A2C6-43C7-4327-B079-6D4AC74D27DB}" type="datetimeFigureOut">
              <a:rPr lang="ru-RU"/>
              <a:pPr>
                <a:defRPr/>
              </a:pPr>
              <a:t>07.10.2022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D63D0BF-549F-4AD0-883D-F9A9B8C10A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3EB717B-A56F-44E1-AC6F-459F7F0AE1E1}" type="datetimeFigureOut">
              <a:rPr lang="ru-RU"/>
              <a:pPr>
                <a:defRPr/>
              </a:pPr>
              <a:t>07.10.2022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444224F-3ACB-4099-B4C2-C8F64FD48A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/>
          <a:p>
            <a:pPr indent="-283464" fontAlgn="auto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  <a:cs typeface="+mn-cs"/>
            </a:endParaRPr>
          </a:p>
        </p:txBody>
      </p:sp>
      <p:sp>
        <p:nvSpPr>
          <p:cNvPr id="6" name="Блок-схема: процесс 5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Блок-схема: процесс 6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7AF5C2C-6192-49B7-9A58-88DE82078734}" type="datetimeFigureOut">
              <a:rPr lang="ru-RU"/>
              <a:pPr>
                <a:defRPr/>
              </a:pPr>
              <a:t>07.10.2022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39DB829-7582-4549-815F-D7511BAFB0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Овал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33" name="Текст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9301441B-F9BC-4B1F-9813-29524394BC77}" type="datetimeFigureOut">
              <a:rPr lang="ru-RU"/>
              <a:pPr>
                <a:defRPr/>
              </a:pPr>
              <a:t>07.10.2022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97785807-66EE-4FFA-9A0B-C1CB476D3D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07" r:id="rId2"/>
    <p:sldLayoutId id="2147483713" r:id="rId3"/>
    <p:sldLayoutId id="2147483708" r:id="rId4"/>
    <p:sldLayoutId id="2147483714" r:id="rId5"/>
    <p:sldLayoutId id="2147483709" r:id="rId6"/>
    <p:sldLayoutId id="2147483715" r:id="rId7"/>
    <p:sldLayoutId id="2147483716" r:id="rId8"/>
    <p:sldLayoutId id="2147483717" r:id="rId9"/>
    <p:sldLayoutId id="2147483710" r:id="rId10"/>
    <p:sldLayoutId id="214748371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87450" y="3205922"/>
            <a:ext cx="7740650" cy="10772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i="1" dirty="0">
                <a:latin typeface="Constantia" pitchFamily="18" charset="0"/>
                <a:cs typeface="+mn-cs"/>
              </a:rPr>
              <a:t>Знакомство с российскими винами</a:t>
            </a:r>
            <a:br>
              <a:rPr lang="ru-RU" sz="3200" i="1" dirty="0">
                <a:latin typeface="Constantia" pitchFamily="18" charset="0"/>
                <a:cs typeface="+mn-cs"/>
              </a:rPr>
            </a:br>
            <a:r>
              <a:rPr lang="en-US" sz="3200" i="1" dirty="0">
                <a:latin typeface="Constantia" pitchFamily="18" charset="0"/>
                <a:cs typeface="+mn-cs"/>
              </a:rPr>
              <a:t>Introduction to Russian wines</a:t>
            </a:r>
            <a:r>
              <a:rPr lang="ru-RU" sz="3200" i="1" dirty="0">
                <a:latin typeface="Constantia" pitchFamily="18" charset="0"/>
                <a:cs typeface="+mn-cs"/>
              </a:rPr>
              <a:t> </a:t>
            </a:r>
            <a:endParaRPr lang="ru-RU" sz="5400" i="1" dirty="0">
              <a:latin typeface="Constantia" pitchFamily="18" charset="0"/>
              <a:cs typeface="+mn-cs"/>
            </a:endParaRPr>
          </a:p>
        </p:txBody>
      </p:sp>
      <p:pic>
        <p:nvPicPr>
          <p:cNvPr id="8195" name="Рисунок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966913"/>
            <a:ext cx="1656804" cy="1878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8197" name="Rectangle 3"/>
          <p:cNvSpPr>
            <a:spLocks noChangeArrowheads="1"/>
          </p:cNvSpPr>
          <p:nvPr/>
        </p:nvSpPr>
        <p:spPr bwMode="auto">
          <a:xfrm>
            <a:off x="2024459" y="6054140"/>
            <a:ext cx="606663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de-DE" sz="2800" b="1" dirty="0">
                <a:latin typeface="Segoe Script" pitchFamily="34" charset="0"/>
                <a:ea typeface="Calibri" pitchFamily="34" charset="0"/>
                <a:cs typeface="Times New Roman" pitchFamily="18" charset="0"/>
              </a:rPr>
              <a:t>© </a:t>
            </a:r>
            <a:r>
              <a:rPr lang="en-US" sz="2800" b="1" dirty="0">
                <a:latin typeface="Segoe Script" pitchFamily="34" charset="0"/>
                <a:ea typeface="Calibri" pitchFamily="34" charset="0"/>
                <a:cs typeface="Times New Roman" pitchFamily="18" charset="0"/>
              </a:rPr>
              <a:t>Igor Pivovarov 2022</a:t>
            </a:r>
            <a:endParaRPr lang="en-US" sz="2800" dirty="0">
              <a:latin typeface="Segoe Script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0" name="TextBox 8">
            <a:extLst>
              <a:ext uri="{FF2B5EF4-FFF2-40B4-BE49-F238E27FC236}">
                <a16:creationId xmlns:a16="http://schemas.microsoft.com/office/drawing/2014/main" id="{4E28E84C-B828-4B9F-AEF2-6946D93020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4197" y="542250"/>
            <a:ext cx="4681538" cy="153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600" b="1" dirty="0">
                <a:latin typeface="Constantia" pitchFamily="18" charset="0"/>
              </a:rPr>
              <a:t>07</a:t>
            </a:r>
            <a:r>
              <a:rPr lang="en-US" sz="6600" b="1" dirty="0">
                <a:latin typeface="Constantia" pitchFamily="18" charset="0"/>
              </a:rPr>
              <a:t> </a:t>
            </a:r>
            <a:r>
              <a:rPr lang="en-US" sz="2800" b="1" dirty="0" err="1">
                <a:latin typeface="Constantia" pitchFamily="18" charset="0"/>
              </a:rPr>
              <a:t>october</a:t>
            </a:r>
            <a:r>
              <a:rPr lang="ru-RU" sz="2800" b="1" dirty="0">
                <a:latin typeface="Constantia" pitchFamily="18" charset="0"/>
              </a:rPr>
              <a:t> </a:t>
            </a:r>
            <a:br>
              <a:rPr lang="ru-RU" sz="2800" b="1" dirty="0">
                <a:latin typeface="Constantia" pitchFamily="18" charset="0"/>
              </a:rPr>
            </a:br>
            <a:r>
              <a:rPr lang="ru-RU" sz="2800" b="1" dirty="0">
                <a:latin typeface="Constantia" pitchFamily="18" charset="0"/>
              </a:rPr>
              <a:t>19.00 – 22.00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3C80B3E-A8F5-4324-82C6-BFE9DC2451F6}"/>
              </a:ext>
            </a:extLst>
          </p:cNvPr>
          <p:cNvSpPr txBox="1"/>
          <p:nvPr/>
        </p:nvSpPr>
        <p:spPr>
          <a:xfrm>
            <a:off x="1187450" y="2227511"/>
            <a:ext cx="7740650" cy="7694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dirty="0">
                <a:latin typeface="+mn-lt"/>
                <a:cs typeface="+mn-cs"/>
              </a:rPr>
              <a:t>Энотека </a:t>
            </a:r>
            <a:r>
              <a:rPr lang="en-US" sz="4400" dirty="0">
                <a:latin typeface="+mn-lt"/>
                <a:cs typeface="+mn-cs"/>
              </a:rPr>
              <a:t>IQ</a:t>
            </a:r>
            <a:endParaRPr lang="ru-RU" sz="4400" b="1" i="1" dirty="0">
              <a:latin typeface="Constantia" pitchFamily="18" charset="0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F2EC7DB-987A-4AC6-B05B-DA642851C887}"/>
              </a:ext>
            </a:extLst>
          </p:cNvPr>
          <p:cNvSpPr txBox="1"/>
          <p:nvPr/>
        </p:nvSpPr>
        <p:spPr>
          <a:xfrm>
            <a:off x="2206875" y="4966913"/>
            <a:ext cx="5922442" cy="7694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>
                <a:latin typeface="+mn-lt"/>
                <a:cs typeface="+mn-cs"/>
              </a:rPr>
              <a:t>Wine degustation</a:t>
            </a:r>
            <a:endParaRPr lang="ru-RU" sz="4400" b="1" i="1" dirty="0">
              <a:latin typeface="Constantia" pitchFamily="18" charset="0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3D5A819-4C5D-4F17-8A47-0563A5617CB3}"/>
              </a:ext>
            </a:extLst>
          </p:cNvPr>
          <p:cNvSpPr txBox="1"/>
          <p:nvPr/>
        </p:nvSpPr>
        <p:spPr>
          <a:xfrm>
            <a:off x="1242705" y="495300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Gunko</a:t>
            </a:r>
            <a:r>
              <a:rPr lang="fr-FR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Winery</a:t>
            </a:r>
            <a:endParaRPr lang="fr-FR" sz="2800" b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1DE7E8A-1699-84AC-80C1-260374E4BE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" y="1498600"/>
            <a:ext cx="8057362" cy="45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1779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E368ABF5-625B-4452-A243-4D1A74134AE2}"/>
              </a:ext>
            </a:extLst>
          </p:cNvPr>
          <p:cNvSpPr txBox="1"/>
          <p:nvPr/>
        </p:nvSpPr>
        <p:spPr>
          <a:xfrm>
            <a:off x="1042988" y="0"/>
            <a:ext cx="8101012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i="1" dirty="0">
                <a:latin typeface="+mn-lt"/>
                <a:cs typeface="+mn-cs"/>
              </a:rPr>
              <a:t>Совиньон </a:t>
            </a:r>
            <a:r>
              <a:rPr lang="ru-RU" sz="3200" i="1" dirty="0" err="1">
                <a:latin typeface="+mn-lt"/>
                <a:cs typeface="+mn-cs"/>
              </a:rPr>
              <a:t>блан</a:t>
            </a:r>
            <a:r>
              <a:rPr lang="ru-RU" sz="3200" i="1" dirty="0">
                <a:latin typeface="+mn-lt"/>
                <a:cs typeface="+mn-cs"/>
              </a:rPr>
              <a:t>, 2021</a:t>
            </a:r>
            <a:endParaRPr lang="ru-RU" sz="3200" i="1" dirty="0">
              <a:latin typeface="Constantia" pitchFamily="18" charset="0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0055ED-08EA-3651-748E-4E74E4D9E3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63" t="16009" b="12926"/>
          <a:stretch/>
        </p:blipFill>
        <p:spPr>
          <a:xfrm>
            <a:off x="6987499" y="58994"/>
            <a:ext cx="2177388" cy="2001854"/>
          </a:xfrm>
          <a:prstGeom prst="rect">
            <a:avLst/>
          </a:prstGeom>
        </p:spPr>
      </p:pic>
      <p:graphicFrame>
        <p:nvGraphicFramePr>
          <p:cNvPr id="6" name="Таблица 6">
            <a:extLst>
              <a:ext uri="{FF2B5EF4-FFF2-40B4-BE49-F238E27FC236}">
                <a16:creationId xmlns:a16="http://schemas.microsoft.com/office/drawing/2014/main" id="{59100A6E-876E-5483-405D-C027A66B71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8800851"/>
              </p:ext>
            </p:extLst>
          </p:nvPr>
        </p:nvGraphicFramePr>
        <p:xfrm>
          <a:off x="2699792" y="1268760"/>
          <a:ext cx="6192688" cy="53307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8203">
                  <a:extLst>
                    <a:ext uri="{9D8B030D-6E8A-4147-A177-3AD203B41FA5}">
                      <a16:colId xmlns:a16="http://schemas.microsoft.com/office/drawing/2014/main" val="181850824"/>
                    </a:ext>
                  </a:extLst>
                </a:gridCol>
                <a:gridCol w="4144485">
                  <a:extLst>
                    <a:ext uri="{9D8B030D-6E8A-4147-A177-3AD203B41FA5}">
                      <a16:colId xmlns:a16="http://schemas.microsoft.com/office/drawing/2014/main" val="173150598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</a:rPr>
                        <a:t>Стилистика вина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освежающее,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 выдержанное в дубе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3944287"/>
                  </a:ext>
                </a:extLst>
              </a:tr>
              <a:tr h="46805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800" b="1" dirty="0"/>
                        <a:t>Цвет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kumimoji="0" lang="ru-RU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Серебристо-соломенный с блеском</a:t>
                      </a:r>
                      <a:endParaRPr lang="ru-RU" sz="16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4189666"/>
                  </a:ext>
                </a:extLst>
              </a:tr>
              <a:tr h="104411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800" b="1" dirty="0"/>
                        <a:t>Аромат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kumimoji="0"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нежный, приятный аромат, раскрывается полутонами цитрусовых фруктов, цветочных оттенков и нюансами абрикоса и крыжовника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8925343"/>
                  </a:ext>
                </a:extLst>
              </a:tr>
              <a:tr h="104411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800" b="1" dirty="0"/>
                        <a:t>Вкус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kumimoji="0"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сбалансированный, освежающий, с преобладанием акцентов цитрусовых, яркой кислинкой и нежными тонами спелых фруктов в устойчивом послевкусии.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9521604"/>
                  </a:ext>
                </a:extLst>
              </a:tr>
              <a:tr h="104411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800" b="1" dirty="0"/>
                        <a:t>Способ выдержки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Нейтральная емкость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7588742"/>
                  </a:ext>
                </a:extLst>
              </a:tr>
            </a:tbl>
          </a:graphicData>
        </a:graphic>
      </p:graphicFrame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6E8A868-E19B-DC00-FF04-8BD40E82CE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868" y="1052736"/>
            <a:ext cx="1256892" cy="48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1789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3D5A819-4C5D-4F17-8A47-0563A5617CB3}"/>
              </a:ext>
            </a:extLst>
          </p:cNvPr>
          <p:cNvSpPr txBox="1"/>
          <p:nvPr/>
        </p:nvSpPr>
        <p:spPr>
          <a:xfrm>
            <a:off x="1242705" y="495300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Никита </a:t>
            </a:r>
            <a:r>
              <a:rPr lang="ru-RU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Абалихин</a:t>
            </a:r>
            <a:endParaRPr lang="fr-FR" sz="2800" b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610207B-2A44-05D6-146B-8EC85461F2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0792" y="1263650"/>
            <a:ext cx="7351182" cy="48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9818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E368ABF5-625B-4452-A243-4D1A74134AE2}"/>
              </a:ext>
            </a:extLst>
          </p:cNvPr>
          <p:cNvSpPr txBox="1"/>
          <p:nvPr/>
        </p:nvSpPr>
        <p:spPr>
          <a:xfrm>
            <a:off x="1042988" y="0"/>
            <a:ext cx="8101012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i="1" dirty="0">
                <a:latin typeface="+mn-lt"/>
                <a:cs typeface="+mn-cs"/>
              </a:rPr>
              <a:t>Желтые ботинки, 2020 </a:t>
            </a:r>
            <a:endParaRPr lang="ru-RU" sz="2400" i="1" dirty="0">
              <a:latin typeface="Constantia" pitchFamily="18" charset="0"/>
              <a:cs typeface="+mn-cs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C206076-CE9D-A394-8FDD-CEEC3B70B2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"/>
            <a:ext cx="1475656" cy="2210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Таблица 6">
            <a:extLst>
              <a:ext uri="{FF2B5EF4-FFF2-40B4-BE49-F238E27FC236}">
                <a16:creationId xmlns:a16="http://schemas.microsoft.com/office/drawing/2014/main" id="{59100A6E-876E-5483-405D-C027A66B71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3078008"/>
              </p:ext>
            </p:extLst>
          </p:nvPr>
        </p:nvGraphicFramePr>
        <p:xfrm>
          <a:off x="2699792" y="1052736"/>
          <a:ext cx="6192688" cy="54726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8203">
                  <a:extLst>
                    <a:ext uri="{9D8B030D-6E8A-4147-A177-3AD203B41FA5}">
                      <a16:colId xmlns:a16="http://schemas.microsoft.com/office/drawing/2014/main" val="181850824"/>
                    </a:ext>
                  </a:extLst>
                </a:gridCol>
                <a:gridCol w="4144485">
                  <a:extLst>
                    <a:ext uri="{9D8B030D-6E8A-4147-A177-3AD203B41FA5}">
                      <a16:colId xmlns:a16="http://schemas.microsoft.com/office/drawing/2014/main" val="173150598"/>
                    </a:ext>
                  </a:extLst>
                </a:gridCol>
              </a:tblGrid>
              <a:tr h="86409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</a:rPr>
                        <a:t>Стилистика вина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Соломенный </a:t>
                      </a:r>
                      <a:br>
                        <a:rPr kumimoji="0" lang="ru-RU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ru-RU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 золотистыми бликами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3944287"/>
                  </a:ext>
                </a:extLst>
              </a:tr>
              <a:tr h="46805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800" b="1" dirty="0"/>
                        <a:t>Цвет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kumimoji="0" lang="ru-RU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Серебристо-соломенный с блеском</a:t>
                      </a:r>
                      <a:endParaRPr lang="ru-RU" sz="16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4189666"/>
                  </a:ext>
                </a:extLst>
              </a:tr>
              <a:tr h="104411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800" b="1" dirty="0"/>
                        <a:t>Аромат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kumimoji="0" lang="ru-RU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Оттенки белых цветов, тропических фруктов с акцентом на банан и </a:t>
                      </a:r>
                      <a:r>
                        <a:rPr kumimoji="0" lang="ru-RU" sz="16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личи</a:t>
                      </a:r>
                      <a:endParaRPr kumimoji="0" lang="ru-RU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8925343"/>
                  </a:ext>
                </a:extLst>
              </a:tr>
              <a:tr h="104411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800" b="1" dirty="0"/>
                        <a:t>Вкус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kumimoji="0" lang="ru-RU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Выразительный вкус с чистыми фруктовыми и солоноватыми йодистыми нюансами, высокой кислотностью и длительным послевкусием с нотами вяленых бананов и дыни</a:t>
                      </a:r>
                      <a:endParaRPr kumimoji="0" lang="ru-RU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9521604"/>
                  </a:ext>
                </a:extLst>
              </a:tr>
              <a:tr h="121388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800" b="1" dirty="0"/>
                        <a:t>Способ выдержки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Стальная емкость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7588742"/>
                  </a:ext>
                </a:extLst>
              </a:tr>
            </a:tbl>
          </a:graphicData>
        </a:graphic>
      </p:graphicFrame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E69AAF6-6CC2-718E-9F8A-2C8FC3110D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3729" y="1265970"/>
            <a:ext cx="1492047" cy="49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1326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3D5A819-4C5D-4F17-8A47-0563A5617CB3}"/>
              </a:ext>
            </a:extLst>
          </p:cNvPr>
          <p:cNvSpPr txBox="1"/>
          <p:nvPr/>
        </p:nvSpPr>
        <p:spPr>
          <a:xfrm>
            <a:off x="1242705" y="495300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Y</a:t>
            </a:r>
            <a:r>
              <a:rPr lang="fr-FR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aiyla</a:t>
            </a:r>
            <a:endParaRPr lang="fr-FR" sz="2800" b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FAB1E64A-5AA0-D95D-7157-ABE2A75402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96752"/>
            <a:ext cx="7992000" cy="53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36312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12EA93D0-BA01-D30F-C61E-74C633ACBB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01" r="28579"/>
          <a:stretch/>
        </p:blipFill>
        <p:spPr bwMode="auto">
          <a:xfrm>
            <a:off x="992584" y="1053328"/>
            <a:ext cx="1790176" cy="53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368ABF5-625B-4452-A243-4D1A74134AE2}"/>
              </a:ext>
            </a:extLst>
          </p:cNvPr>
          <p:cNvSpPr txBox="1"/>
          <p:nvPr/>
        </p:nvSpPr>
        <p:spPr>
          <a:xfrm>
            <a:off x="1042988" y="0"/>
            <a:ext cx="8101012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i="1" dirty="0">
                <a:latin typeface="+mn-lt"/>
                <a:cs typeface="+mn-cs"/>
              </a:rPr>
              <a:t>Пино нуар, 2018</a:t>
            </a:r>
            <a:endParaRPr lang="ru-RU" sz="3200" i="1" dirty="0">
              <a:latin typeface="Constantia" pitchFamily="18" charset="0"/>
              <a:cs typeface="+mn-cs"/>
            </a:endParaRPr>
          </a:p>
        </p:txBody>
      </p:sp>
      <p:graphicFrame>
        <p:nvGraphicFramePr>
          <p:cNvPr id="6" name="Таблица 6">
            <a:extLst>
              <a:ext uri="{FF2B5EF4-FFF2-40B4-BE49-F238E27FC236}">
                <a16:creationId xmlns:a16="http://schemas.microsoft.com/office/drawing/2014/main" id="{59100A6E-876E-5483-405D-C027A66B71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3971129"/>
              </p:ext>
            </p:extLst>
          </p:nvPr>
        </p:nvGraphicFramePr>
        <p:xfrm>
          <a:off x="2699792" y="1268760"/>
          <a:ext cx="6192688" cy="5223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8203">
                  <a:extLst>
                    <a:ext uri="{9D8B030D-6E8A-4147-A177-3AD203B41FA5}">
                      <a16:colId xmlns:a16="http://schemas.microsoft.com/office/drawing/2014/main" val="181850824"/>
                    </a:ext>
                  </a:extLst>
                </a:gridCol>
                <a:gridCol w="4144485">
                  <a:extLst>
                    <a:ext uri="{9D8B030D-6E8A-4147-A177-3AD203B41FA5}">
                      <a16:colId xmlns:a16="http://schemas.microsoft.com/office/drawing/2014/main" val="173150598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</a:rPr>
                        <a:t>Стилистика вина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вишнево-красный </a:t>
                      </a:r>
                      <a:br>
                        <a:rPr kumimoji="0" lang="ru-RU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ru-RU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 отличной прозрачностью и блеском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3944287"/>
                  </a:ext>
                </a:extLst>
              </a:tr>
              <a:tr h="46805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800" b="1" dirty="0"/>
                        <a:t>Цвет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kumimoji="0" lang="ru-RU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Серебристо-соломенный с блеском</a:t>
                      </a:r>
                      <a:endParaRPr lang="ru-RU" sz="16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4189666"/>
                  </a:ext>
                </a:extLst>
              </a:tr>
              <a:tr h="104411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800" b="1" dirty="0"/>
                        <a:t>Аромат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kumimoji="0"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сложный ягодный аромат с оттенками специй, табака и кожи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8925343"/>
                  </a:ext>
                </a:extLst>
              </a:tr>
              <a:tr h="104411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800" b="1" dirty="0"/>
                        <a:t>Вкус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kumimoji="0"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богатый, округлый, хорошо сбалансированный вкус с шелковистой текстурой, мелкозернистыми танинами и фруктово-пряными акцентами в продолжительном послевкусии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9521604"/>
                  </a:ext>
                </a:extLst>
              </a:tr>
              <a:tr h="104411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800" b="1" dirty="0"/>
                        <a:t>Способ выдержки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Вино выдерживалось во французских дубовых бочках 9 месяцев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7588742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831A9063-3DBC-D788-B188-5D21DD4FE0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7071" y="78994"/>
            <a:ext cx="2486929" cy="1693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0083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3D5A819-4C5D-4F17-8A47-0563A5617CB3}"/>
              </a:ext>
            </a:extLst>
          </p:cNvPr>
          <p:cNvSpPr txBox="1"/>
          <p:nvPr/>
        </p:nvSpPr>
        <p:spPr>
          <a:xfrm>
            <a:off x="1242705" y="495300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Фанагория</a:t>
            </a:r>
            <a:endParaRPr lang="fr-FR" sz="2800" b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EBCCAD27-3044-3804-C2A0-038E40C909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2705" y="1196752"/>
            <a:ext cx="7344000" cy="55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25455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E368ABF5-625B-4452-A243-4D1A74134AE2}"/>
              </a:ext>
            </a:extLst>
          </p:cNvPr>
          <p:cNvSpPr txBox="1"/>
          <p:nvPr/>
        </p:nvSpPr>
        <p:spPr>
          <a:xfrm>
            <a:off x="1042988" y="0"/>
            <a:ext cx="8101012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i="1" dirty="0">
                <a:latin typeface="+mn-lt"/>
                <a:cs typeface="+mn-cs"/>
              </a:rPr>
              <a:t>Каберне Совиньон, 2018</a:t>
            </a:r>
            <a:endParaRPr lang="ru-RU" sz="3200" i="1" dirty="0">
              <a:latin typeface="Constantia" pitchFamily="18" charset="0"/>
              <a:cs typeface="+mn-cs"/>
            </a:endParaRPr>
          </a:p>
        </p:txBody>
      </p:sp>
      <p:graphicFrame>
        <p:nvGraphicFramePr>
          <p:cNvPr id="6" name="Таблица 6">
            <a:extLst>
              <a:ext uri="{FF2B5EF4-FFF2-40B4-BE49-F238E27FC236}">
                <a16:creationId xmlns:a16="http://schemas.microsoft.com/office/drawing/2014/main" id="{59100A6E-876E-5483-405D-C027A66B71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1922381"/>
              </p:ext>
            </p:extLst>
          </p:nvPr>
        </p:nvGraphicFramePr>
        <p:xfrm>
          <a:off x="2699792" y="1268760"/>
          <a:ext cx="6192688" cy="49163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8203">
                  <a:extLst>
                    <a:ext uri="{9D8B030D-6E8A-4147-A177-3AD203B41FA5}">
                      <a16:colId xmlns:a16="http://schemas.microsoft.com/office/drawing/2014/main" val="181850824"/>
                    </a:ext>
                  </a:extLst>
                </a:gridCol>
                <a:gridCol w="4144485">
                  <a:extLst>
                    <a:ext uri="{9D8B030D-6E8A-4147-A177-3AD203B41FA5}">
                      <a16:colId xmlns:a16="http://schemas.microsoft.com/office/drawing/2014/main" val="173150598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</a:rPr>
                        <a:t>Стилистика вина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Красное сухое </a:t>
                      </a:r>
                      <a:br>
                        <a:rPr kumimoji="0" lang="ru-RU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ru-RU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 плотной структурой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3944287"/>
                  </a:ext>
                </a:extLst>
              </a:tr>
              <a:tr h="46805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800" b="1" dirty="0"/>
                        <a:t>Цвет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глубокий рубиновый цвет </a:t>
                      </a:r>
                      <a:br>
                        <a:rPr kumimoji="0" lang="ru-RU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ru-RU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 гранатовыми переливами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4189666"/>
                  </a:ext>
                </a:extLst>
              </a:tr>
              <a:tr h="104411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800" b="1" dirty="0"/>
                        <a:t>Аромат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kumimoji="0"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Богатый аромат с тонами красных и чёрных ягод, оттенками ванили и дуба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8925343"/>
                  </a:ext>
                </a:extLst>
              </a:tr>
              <a:tr h="104411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800" b="1" dirty="0"/>
                        <a:t>Вкус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kumimoji="0"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экстрактивный, сочный, хорошо структурированный, с тоном </a:t>
                      </a:r>
                      <a:r>
                        <a:rPr kumimoji="0" lang="ru-RU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увяленной</a:t>
                      </a:r>
                      <a:r>
                        <a:rPr kumimoji="0"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вишни и долгим фруктовым послевкусием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9521604"/>
                  </a:ext>
                </a:extLst>
              </a:tr>
              <a:tr h="104411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800" b="1" dirty="0"/>
                        <a:t>Способ выдержки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 менее 12 месяцев в дубовых бочках, а после розлива - ещё не менее 6 месяцев непосредственно в бутылке</a:t>
                      </a:r>
                      <a:endParaRPr kumimoji="0" lang="ru-RU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7588742"/>
                  </a:ext>
                </a:extLst>
              </a:tr>
            </a:tbl>
          </a:graphicData>
        </a:graphic>
      </p:graphicFrame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E1943EC-F5ED-13EA-E7B0-205A986918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4" y="1245521"/>
            <a:ext cx="1346200" cy="48006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280E770-F82B-81C8-1BC8-391A6A34BCB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37" r="2750"/>
          <a:stretch/>
        </p:blipFill>
        <p:spPr>
          <a:xfrm>
            <a:off x="7668344" y="24694"/>
            <a:ext cx="1475656" cy="2814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3898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3D5A819-4C5D-4F17-8A47-0563A5617CB3}"/>
              </a:ext>
            </a:extLst>
          </p:cNvPr>
          <p:cNvSpPr txBox="1"/>
          <p:nvPr/>
        </p:nvSpPr>
        <p:spPr>
          <a:xfrm>
            <a:off x="1242705" y="495300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Усадьба </a:t>
            </a:r>
            <a:r>
              <a:rPr lang="ru-RU" sz="2800" b="1" dirty="0" err="1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Маркотх</a:t>
            </a:r>
            <a:endParaRPr lang="ru-RU" sz="2800" dirty="0">
              <a:solidFill>
                <a:srgbClr val="000000"/>
              </a:solidFill>
              <a:effectLst/>
              <a:latin typeface="Helvetica Neue" panose="02000503000000020004" pitchFamily="2" charset="0"/>
            </a:endParaRPr>
          </a:p>
        </p:txBody>
      </p:sp>
      <p:pic>
        <p:nvPicPr>
          <p:cNvPr id="10244" name="Picture 4">
            <a:extLst>
              <a:ext uri="{FF2B5EF4-FFF2-40B4-BE49-F238E27FC236}">
                <a16:creationId xmlns:a16="http://schemas.microsoft.com/office/drawing/2014/main" id="{3EDBBD25-8CE6-DA46-AA3F-6EA6221BBE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268" y="1268760"/>
            <a:ext cx="7892228" cy="525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19642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E368ABF5-625B-4452-A243-4D1A74134AE2}"/>
              </a:ext>
            </a:extLst>
          </p:cNvPr>
          <p:cNvSpPr txBox="1"/>
          <p:nvPr/>
        </p:nvSpPr>
        <p:spPr>
          <a:xfrm>
            <a:off x="1042988" y="0"/>
            <a:ext cx="8101012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i="1" dirty="0">
                <a:latin typeface="+mn-lt"/>
                <a:cs typeface="+mn-cs"/>
              </a:rPr>
              <a:t>Мерло, 2018</a:t>
            </a:r>
            <a:endParaRPr lang="ru-RU" sz="3200" i="1" dirty="0">
              <a:latin typeface="Constantia" pitchFamily="18" charset="0"/>
              <a:cs typeface="+mn-cs"/>
            </a:endParaRPr>
          </a:p>
        </p:txBody>
      </p:sp>
      <p:graphicFrame>
        <p:nvGraphicFramePr>
          <p:cNvPr id="6" name="Таблица 6">
            <a:extLst>
              <a:ext uri="{FF2B5EF4-FFF2-40B4-BE49-F238E27FC236}">
                <a16:creationId xmlns:a16="http://schemas.microsoft.com/office/drawing/2014/main" id="{59100A6E-876E-5483-405D-C027A66B71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1435552"/>
              </p:ext>
            </p:extLst>
          </p:nvPr>
        </p:nvGraphicFramePr>
        <p:xfrm>
          <a:off x="2699792" y="1268760"/>
          <a:ext cx="6192688" cy="53307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8203">
                  <a:extLst>
                    <a:ext uri="{9D8B030D-6E8A-4147-A177-3AD203B41FA5}">
                      <a16:colId xmlns:a16="http://schemas.microsoft.com/office/drawing/2014/main" val="181850824"/>
                    </a:ext>
                  </a:extLst>
                </a:gridCol>
                <a:gridCol w="4144485">
                  <a:extLst>
                    <a:ext uri="{9D8B030D-6E8A-4147-A177-3AD203B41FA5}">
                      <a16:colId xmlns:a16="http://schemas.microsoft.com/office/drawing/2014/main" val="173150598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</a:rPr>
                        <a:t>Стилистика вина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элегантное, комплексное, </a:t>
                      </a:r>
                      <a:br>
                        <a:rPr kumimoji="0" lang="ru-RU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ru-RU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выдержанное в дубе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3944287"/>
                  </a:ext>
                </a:extLst>
              </a:tr>
              <a:tr h="46805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800" b="1" dirty="0"/>
                        <a:t>Цвет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блестящий рубиново-красный</a:t>
                      </a:r>
                      <a:endParaRPr kumimoji="0" lang="ru-RU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4189666"/>
                  </a:ext>
                </a:extLst>
              </a:tr>
              <a:tr h="104411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800" b="1" dirty="0"/>
                        <a:t>Аромат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kumimoji="0" lang="ru-RU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Букет изобилует ароматами вишни, смородины, клубничного джема и пряностей</a:t>
                      </a:r>
                      <a:endParaRPr kumimoji="0" lang="ru-RU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8925343"/>
                  </a:ext>
                </a:extLst>
              </a:tr>
              <a:tr h="104411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800" b="1" dirty="0"/>
                        <a:t>Вкус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kumimoji="0" lang="ru-RU" sz="16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Среднетелое</a:t>
                      </a:r>
                      <a:r>
                        <a:rPr kumimoji="0" lang="ru-RU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сбалансированное и округлое, со зрелыми шелковистыми танинами, освежающей кислотностью, клубнично-ягодный джем с колотой сливовой и специями</a:t>
                      </a:r>
                      <a:endParaRPr kumimoji="0" lang="ru-RU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9521604"/>
                  </a:ext>
                </a:extLst>
              </a:tr>
              <a:tr h="104411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800" b="1" dirty="0"/>
                        <a:t>Способ выдержки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 месяцев в бочках из французского дуба объемом 400 л </a:t>
                      </a:r>
                      <a:endParaRPr kumimoji="0" lang="ru-RU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7588742"/>
                  </a:ext>
                </a:extLst>
              </a:tr>
            </a:tbl>
          </a:graphicData>
        </a:graphic>
      </p:graphicFrame>
      <p:pic>
        <p:nvPicPr>
          <p:cNvPr id="11268" name="Picture 4">
            <a:extLst>
              <a:ext uri="{FF2B5EF4-FFF2-40B4-BE49-F238E27FC236}">
                <a16:creationId xmlns:a16="http://schemas.microsoft.com/office/drawing/2014/main" id="{B429407E-558A-D490-EB4B-ABB847A735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626" y="981312"/>
            <a:ext cx="1427150" cy="525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1035B20-DF90-F2D6-1FFE-839581B6DA9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51" t="3715" b="8858"/>
          <a:stretch/>
        </p:blipFill>
        <p:spPr>
          <a:xfrm>
            <a:off x="7524328" y="116632"/>
            <a:ext cx="1619672" cy="2152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9295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0" y="5516563"/>
            <a:ext cx="1252538" cy="134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Рисунок 10" descr="world-wine-producing-regions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0" y="215355"/>
            <a:ext cx="9021562" cy="5301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4429125" y="6308725"/>
            <a:ext cx="60467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2000" b="1" dirty="0">
                <a:latin typeface="Segoe Script" pitchFamily="34" charset="0"/>
                <a:ea typeface="Calibri" pitchFamily="34" charset="0"/>
                <a:cs typeface="Times New Roman" pitchFamily="18" charset="0"/>
              </a:rPr>
              <a:t>@</a:t>
            </a:r>
            <a:r>
              <a:rPr lang="en-US" sz="2000" b="1" dirty="0" err="1">
                <a:latin typeface="Segoe Script" pitchFamily="34" charset="0"/>
                <a:ea typeface="Calibri" pitchFamily="34" charset="0"/>
                <a:cs typeface="Times New Roman" pitchFamily="18" charset="0"/>
              </a:rPr>
              <a:t>WineAndMe</a:t>
            </a:r>
            <a:endParaRPr lang="en-US" sz="2000" dirty="0">
              <a:latin typeface="Segoe Script" pitchFamily="34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TextBox 2"/>
          <p:cNvSpPr txBox="1">
            <a:spLocks noChangeArrowheads="1"/>
          </p:cNvSpPr>
          <p:nvPr/>
        </p:nvSpPr>
        <p:spPr bwMode="auto">
          <a:xfrm>
            <a:off x="611188" y="1052513"/>
            <a:ext cx="7993062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100">
              <a:latin typeface="Corbel" pitchFamily="34" charset="0"/>
            </a:endParaRPr>
          </a:p>
        </p:txBody>
      </p:sp>
      <p:pic>
        <p:nvPicPr>
          <p:cNvPr id="6" name="Рисунок 5" descr="RU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462" y="1993691"/>
            <a:ext cx="2917277" cy="2917277"/>
          </a:xfrm>
          <a:prstGeom prst="rect">
            <a:avLst/>
          </a:prstGeom>
        </p:spPr>
      </p:pic>
      <p:pic>
        <p:nvPicPr>
          <p:cNvPr id="10" name="Рисунок 9" descr="Vivino_logo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37329" y="196820"/>
            <a:ext cx="1595483" cy="212731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143000" y="5534432"/>
            <a:ext cx="74168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b="1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itchFamily="34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  <a:cs typeface="+mn-cs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u="sng" spc="3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  <a:cs typeface="+mn-cs"/>
              </a:rPr>
              <a:t>Vivino</a:t>
            </a:r>
            <a:r>
              <a:rPr lang="en-US" b="1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  <a:cs typeface="+mn-cs"/>
              </a:rPr>
              <a:t>: Igor Pivovarov RWC</a:t>
            </a:r>
            <a:endParaRPr lang="ru-RU" b="1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itchFamily="34" charset="0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87450" y="4852317"/>
            <a:ext cx="7740650" cy="138499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i="1" dirty="0">
                <a:latin typeface="Constantia" pitchFamily="18" charset="0"/>
                <a:cs typeface="+mn-cs"/>
              </a:rPr>
              <a:t>Частично в презентации использованы слайды Михаила </a:t>
            </a:r>
            <a:r>
              <a:rPr lang="ru-RU" sz="2800" i="1" dirty="0" err="1">
                <a:latin typeface="Constantia" pitchFamily="18" charset="0"/>
                <a:cs typeface="+mn-cs"/>
              </a:rPr>
              <a:t>Жовнера</a:t>
            </a:r>
            <a:r>
              <a:rPr lang="ru-RU" sz="2800" i="1" dirty="0">
                <a:latin typeface="Constantia" pitchFamily="18" charset="0"/>
                <a:cs typeface="+mn-cs"/>
              </a:rPr>
              <a:t> (</a:t>
            </a:r>
            <a:r>
              <a:rPr lang="en-US" sz="2800" i="1" dirty="0">
                <a:latin typeface="Constantia" pitchFamily="18" charset="0"/>
                <a:cs typeface="+mn-cs"/>
              </a:rPr>
              <a:t>@</a:t>
            </a:r>
            <a:r>
              <a:rPr lang="en-US" sz="2800" i="1" dirty="0" err="1">
                <a:latin typeface="Constantia" pitchFamily="18" charset="0"/>
                <a:cs typeface="+mn-cs"/>
              </a:rPr>
              <a:t>WineAndMe</a:t>
            </a:r>
            <a:r>
              <a:rPr lang="ru-RU" sz="2800" i="1" dirty="0">
                <a:latin typeface="Constantia" pitchFamily="18" charset="0"/>
                <a:cs typeface="+mn-cs"/>
              </a:rPr>
              <a:t>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i="1" dirty="0">
                <a:latin typeface="Constantia" pitchFamily="18" charset="0"/>
                <a:cs typeface="+mn-cs"/>
              </a:rPr>
              <a:t>Спасибо!</a:t>
            </a:r>
            <a:endParaRPr lang="ru-RU" sz="4800" i="1" dirty="0">
              <a:latin typeface="Constantia" pitchFamily="18" charset="0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15616" y="603845"/>
            <a:ext cx="5544616" cy="138499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i="1" dirty="0">
                <a:latin typeface="Constantia" pitchFamily="18" charset="0"/>
                <a:cs typeface="+mn-cs"/>
              </a:rPr>
              <a:t>Дегустацию подготовили </a:t>
            </a:r>
            <a:br>
              <a:rPr lang="ru-RU" sz="2800" i="1" dirty="0">
                <a:latin typeface="Constantia" pitchFamily="18" charset="0"/>
                <a:cs typeface="+mn-cs"/>
              </a:rPr>
            </a:br>
            <a:r>
              <a:rPr lang="ru-RU" sz="2800" i="1" dirty="0">
                <a:latin typeface="Constantia" pitchFamily="18" charset="0"/>
                <a:cs typeface="+mn-cs"/>
              </a:rPr>
              <a:t>Игорь Пивоваров </a:t>
            </a:r>
            <a:br>
              <a:rPr lang="ru-RU" sz="2800" i="1" dirty="0">
                <a:latin typeface="Constantia" pitchFamily="18" charset="0"/>
                <a:cs typeface="+mn-cs"/>
              </a:rPr>
            </a:br>
            <a:r>
              <a:rPr lang="ru-RU" sz="2800" i="1" dirty="0">
                <a:latin typeface="Constantia" pitchFamily="18" charset="0"/>
                <a:cs typeface="+mn-cs"/>
              </a:rPr>
              <a:t>и Елена </a:t>
            </a:r>
            <a:r>
              <a:rPr lang="ru-RU" sz="2800" i="1" dirty="0" err="1">
                <a:latin typeface="Constantia" pitchFamily="18" charset="0"/>
                <a:cs typeface="+mn-cs"/>
              </a:rPr>
              <a:t>Чинарина</a:t>
            </a:r>
            <a:endParaRPr lang="ru-RU" sz="4800" i="1" dirty="0">
              <a:latin typeface="Constantia" pitchFamily="18" charset="0"/>
              <a:cs typeface="+mn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0" y="5516563"/>
            <a:ext cx="1252538" cy="134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4429125" y="6308725"/>
            <a:ext cx="60467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2000" b="1" dirty="0">
                <a:latin typeface="Segoe Script" pitchFamily="34" charset="0"/>
                <a:ea typeface="Calibri" pitchFamily="34" charset="0"/>
                <a:cs typeface="Times New Roman" pitchFamily="18" charset="0"/>
              </a:rPr>
              <a:t>@</a:t>
            </a:r>
            <a:r>
              <a:rPr lang="en-US" sz="2000" b="1" dirty="0" err="1">
                <a:latin typeface="Segoe Script" pitchFamily="34" charset="0"/>
                <a:ea typeface="Calibri" pitchFamily="34" charset="0"/>
                <a:cs typeface="Times New Roman" pitchFamily="18" charset="0"/>
              </a:rPr>
              <a:t>WineAndMe</a:t>
            </a:r>
            <a:endParaRPr lang="en-US" sz="2000" dirty="0">
              <a:latin typeface="Segoe Script" pitchFamily="34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CBC7947-C5EB-40A8-7919-4FDCC461DF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1063" y="548680"/>
            <a:ext cx="10079637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8718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0" y="5516563"/>
            <a:ext cx="1252538" cy="134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4429125" y="6308725"/>
            <a:ext cx="60467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2000" b="1" dirty="0">
                <a:latin typeface="Segoe Script" pitchFamily="34" charset="0"/>
                <a:ea typeface="Calibri" pitchFamily="34" charset="0"/>
                <a:cs typeface="Times New Roman" pitchFamily="18" charset="0"/>
              </a:rPr>
              <a:t>@</a:t>
            </a:r>
            <a:r>
              <a:rPr lang="en-US" sz="2000" b="1" dirty="0" err="1">
                <a:latin typeface="Segoe Script" pitchFamily="34" charset="0"/>
                <a:ea typeface="Calibri" pitchFamily="34" charset="0"/>
                <a:cs typeface="Times New Roman" pitchFamily="18" charset="0"/>
              </a:rPr>
              <a:t>WineAndMe</a:t>
            </a:r>
            <a:endParaRPr lang="en-US" sz="2000" dirty="0">
              <a:latin typeface="Segoe Script" pitchFamily="34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71F8FB-9B9A-74F2-AE9D-9DAE7F1C3C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8" y="0"/>
            <a:ext cx="9109232" cy="6884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8001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3" name="Рисунок 4" descr="top-wine-varieties-by-wine-folly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0" y="-14343"/>
            <a:ext cx="9131300" cy="6849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3995936" y="6237312"/>
            <a:ext cx="60467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2000" b="1" dirty="0">
                <a:latin typeface="Segoe Script" pitchFamily="34" charset="0"/>
                <a:ea typeface="Calibri" pitchFamily="34" charset="0"/>
                <a:cs typeface="Times New Roman" pitchFamily="18" charset="0"/>
              </a:rPr>
              <a:t>@</a:t>
            </a:r>
            <a:r>
              <a:rPr lang="en-US" sz="2000" b="1" dirty="0" err="1">
                <a:latin typeface="Segoe Script" pitchFamily="34" charset="0"/>
                <a:ea typeface="Calibri" pitchFamily="34" charset="0"/>
                <a:cs typeface="Times New Roman" pitchFamily="18" charset="0"/>
              </a:rPr>
              <a:t>WineAndMe</a:t>
            </a:r>
            <a:endParaRPr lang="en-US" sz="2000" dirty="0">
              <a:latin typeface="Segoe Script" pitchFamily="34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2290" name="Рисунок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0" y="5516563"/>
            <a:ext cx="1252538" cy="134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E11E68A5-EF64-5783-FCE7-16CDDA920F4A}"/>
              </a:ext>
            </a:extLst>
          </p:cNvPr>
          <p:cNvGrpSpPr/>
          <p:nvPr/>
        </p:nvGrpSpPr>
        <p:grpSpPr>
          <a:xfrm>
            <a:off x="179512" y="332656"/>
            <a:ext cx="7704856" cy="4248472"/>
            <a:chOff x="179512" y="332656"/>
            <a:chExt cx="7704856" cy="4248472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A82F48AF-C901-6A1C-794F-A3ACA5687715}"/>
                </a:ext>
              </a:extLst>
            </p:cNvPr>
            <p:cNvSpPr/>
            <p:nvPr/>
          </p:nvSpPr>
          <p:spPr>
            <a:xfrm>
              <a:off x="179512" y="1628800"/>
              <a:ext cx="2016224" cy="2952328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9DCA1238-C71F-4B3F-B742-73D26818E332}"/>
                </a:ext>
              </a:extLst>
            </p:cNvPr>
            <p:cNvSpPr/>
            <p:nvPr/>
          </p:nvSpPr>
          <p:spPr>
            <a:xfrm>
              <a:off x="5292080" y="836712"/>
              <a:ext cx="1080120" cy="1512168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9FD22084-21E2-AA6E-6A3A-0BD1A3BB8854}"/>
                </a:ext>
              </a:extLst>
            </p:cNvPr>
            <p:cNvSpPr/>
            <p:nvPr/>
          </p:nvSpPr>
          <p:spPr>
            <a:xfrm>
              <a:off x="6804248" y="332656"/>
              <a:ext cx="1080120" cy="1512168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Сегодня на дегустации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25946FF8-8437-2D8C-2645-701FAF1C0BF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5913554"/>
              </p:ext>
            </p:extLst>
          </p:nvPr>
        </p:nvGraphicFramePr>
        <p:xfrm>
          <a:off x="1435100" y="1447800"/>
          <a:ext cx="6953324" cy="533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76662">
                  <a:extLst>
                    <a:ext uri="{9D8B030D-6E8A-4147-A177-3AD203B41FA5}">
                      <a16:colId xmlns:a16="http://schemas.microsoft.com/office/drawing/2014/main" val="1010265951"/>
                    </a:ext>
                  </a:extLst>
                </a:gridCol>
                <a:gridCol w="3476662">
                  <a:extLst>
                    <a:ext uri="{9D8B030D-6E8A-4147-A177-3AD203B41FA5}">
                      <a16:colId xmlns:a16="http://schemas.microsoft.com/office/drawing/2014/main" val="38867843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800" dirty="0"/>
                        <a:t>Вино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Wine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17551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dirty="0"/>
                        <a:t>Рислинг</a:t>
                      </a:r>
                      <a:r>
                        <a:rPr lang="fr-CH" sz="2800" dirty="0"/>
                        <a:t> (</a:t>
                      </a:r>
                      <a:r>
                        <a:rPr lang="ru-RU" sz="2800" dirty="0"/>
                        <a:t>Галицкий)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2800" b="0" dirty="0">
                          <a:solidFill>
                            <a:schemeClr val="tx1"/>
                          </a:solidFill>
                        </a:rPr>
                        <a:t>Riesling (</a:t>
                      </a:r>
                      <a:r>
                        <a:rPr lang="fr-CH" sz="2800" b="0" dirty="0" err="1">
                          <a:solidFill>
                            <a:schemeClr val="tx1"/>
                          </a:solidFill>
                        </a:rPr>
                        <a:t>Galitsky</a:t>
                      </a:r>
                      <a:r>
                        <a:rPr lang="fr-CH" sz="2800" b="0" dirty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ru-RU" sz="28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65946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err="1"/>
                        <a:t>Савиньон</a:t>
                      </a:r>
                      <a:r>
                        <a:rPr lang="ru-RU" sz="2800" dirty="0"/>
                        <a:t> Блан (Гунько)</a:t>
                      </a:r>
                      <a:endParaRPr lang="fr-CH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2800" b="0" dirty="0">
                          <a:solidFill>
                            <a:schemeClr val="tx1"/>
                          </a:solidFill>
                        </a:rPr>
                        <a:t>Sauvignon Blanc (</a:t>
                      </a:r>
                      <a:r>
                        <a:rPr lang="fr-CH" sz="2800" b="0" dirty="0" err="1">
                          <a:solidFill>
                            <a:schemeClr val="tx1"/>
                          </a:solidFill>
                        </a:rPr>
                        <a:t>Gunko</a:t>
                      </a:r>
                      <a:r>
                        <a:rPr lang="fr-CH" sz="2800" b="0" dirty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ru-RU" sz="28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88929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/>
                        <a:t>Ркацители (</a:t>
                      </a:r>
                      <a:r>
                        <a:rPr lang="ru-RU" sz="2800" dirty="0" err="1"/>
                        <a:t>Абалихин</a:t>
                      </a:r>
                      <a:r>
                        <a:rPr lang="ru-RU" sz="2800" dirty="0"/>
                        <a:t>)</a:t>
                      </a:r>
                      <a:endParaRPr lang="fr-CH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dirty="0" err="1"/>
                        <a:t>Rkatsiteli</a:t>
                      </a:r>
                      <a:r>
                        <a:rPr lang="fr-CH" sz="2800" b="0" dirty="0"/>
                        <a:t> (</a:t>
                      </a:r>
                      <a:r>
                        <a:rPr lang="fr-CH" sz="2800" b="0" dirty="0" err="1"/>
                        <a:t>Abalikhin</a:t>
                      </a:r>
                      <a:r>
                        <a:rPr lang="fr-CH" sz="2800" b="0" dirty="0"/>
                        <a:t>)</a:t>
                      </a:r>
                      <a:endParaRPr lang="ru-RU" sz="28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25271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dirty="0"/>
                        <a:t>Пино Нуар</a:t>
                      </a:r>
                      <a:r>
                        <a:rPr lang="en-US" sz="2800" dirty="0"/>
                        <a:t> (</a:t>
                      </a:r>
                      <a:r>
                        <a:rPr lang="ru-RU" sz="2800" dirty="0"/>
                        <a:t>Яйла)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2800" b="0" dirty="0"/>
                        <a:t>Pinot Noir (</a:t>
                      </a:r>
                      <a:r>
                        <a:rPr lang="fr-FR" sz="2800" b="0" i="0" dirty="0" err="1">
                          <a:solidFill>
                            <a:srgbClr val="464445"/>
                          </a:solidFill>
                          <a:effectLst/>
                          <a:latin typeface="ProximaNova-Regular"/>
                        </a:rPr>
                        <a:t>Yaiyla</a:t>
                      </a:r>
                      <a:r>
                        <a:rPr lang="ru-RU" sz="2800" b="0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71243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dirty="0"/>
                        <a:t>Каберне </a:t>
                      </a:r>
                      <a:r>
                        <a:rPr lang="ru-RU" sz="2800" dirty="0" err="1"/>
                        <a:t>Савиньон</a:t>
                      </a:r>
                      <a:r>
                        <a:rPr lang="ru-RU" sz="2800" dirty="0"/>
                        <a:t> (</a:t>
                      </a:r>
                      <a:r>
                        <a:rPr lang="ru-RU" sz="2800" dirty="0" err="1"/>
                        <a:t>Фанагория</a:t>
                      </a:r>
                      <a:r>
                        <a:rPr lang="ru-RU" sz="28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2800" b="0" dirty="0" err="1"/>
                        <a:t>Caberne</a:t>
                      </a:r>
                      <a:r>
                        <a:rPr lang="en-US" sz="2800" b="0" dirty="0"/>
                        <a:t>t</a:t>
                      </a:r>
                      <a:r>
                        <a:rPr lang="fr-CH" sz="2800" b="0" dirty="0"/>
                        <a:t> Sauvignon (</a:t>
                      </a:r>
                      <a:r>
                        <a:rPr lang="en-US" sz="2800" b="0" dirty="0" err="1"/>
                        <a:t>Fanagoria</a:t>
                      </a:r>
                      <a:r>
                        <a:rPr lang="ru-RU" sz="2800" b="0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34365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/>
                        <a:t>Мерло </a:t>
                      </a:r>
                      <a:br>
                        <a:rPr lang="ru-RU" sz="2800" dirty="0"/>
                      </a:br>
                      <a:r>
                        <a:rPr lang="ru-RU" sz="2800" dirty="0"/>
                        <a:t>(Усадьба </a:t>
                      </a:r>
                      <a:r>
                        <a:rPr lang="ru-RU" sz="2800" dirty="0" err="1"/>
                        <a:t>Маркотх</a:t>
                      </a:r>
                      <a:r>
                        <a:rPr lang="ru-RU" sz="2800" dirty="0"/>
                        <a:t>)</a:t>
                      </a:r>
                      <a:endParaRPr lang="fr-CH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0" dirty="0"/>
                        <a:t>Merlot </a:t>
                      </a:r>
                      <a:br>
                        <a:rPr lang="ru-RU" sz="2800" b="0" dirty="0"/>
                      </a:br>
                      <a:r>
                        <a:rPr lang="en-US" sz="2800" b="0" dirty="0"/>
                        <a:t>(</a:t>
                      </a:r>
                      <a:r>
                        <a:rPr lang="en-US" sz="2800" b="0" dirty="0" err="1"/>
                        <a:t>Markoth</a:t>
                      </a:r>
                      <a:r>
                        <a:rPr lang="en-US" sz="2800" b="0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01827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43962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0" y="5516563"/>
            <a:ext cx="1252538" cy="134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Рисунок 4" descr="common-types-of-wine-by-wine-folly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21478"/>
            <a:ext cx="9137650" cy="6852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4429125" y="6308725"/>
            <a:ext cx="60467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2000" b="1" dirty="0">
                <a:latin typeface="Segoe Script" pitchFamily="34" charset="0"/>
                <a:ea typeface="Calibri" pitchFamily="34" charset="0"/>
                <a:cs typeface="Times New Roman" pitchFamily="18" charset="0"/>
              </a:rPr>
              <a:t>@</a:t>
            </a:r>
            <a:r>
              <a:rPr lang="en-US" sz="2000" b="1" dirty="0" err="1">
                <a:latin typeface="Segoe Script" pitchFamily="34" charset="0"/>
                <a:ea typeface="Calibri" pitchFamily="34" charset="0"/>
                <a:cs typeface="Times New Roman" pitchFamily="18" charset="0"/>
              </a:rPr>
              <a:t>WineAndMe</a:t>
            </a:r>
            <a:endParaRPr lang="en-US" sz="2000" dirty="0">
              <a:latin typeface="Segoe Script" pitchFamily="34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7869674-CB34-0537-A49A-A1DFEC44F97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562"/>
          <a:stretch/>
        </p:blipFill>
        <p:spPr>
          <a:xfrm>
            <a:off x="1242705" y="1212424"/>
            <a:ext cx="7037461" cy="5616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3D5A819-4C5D-4F17-8A47-0563A5617CB3}"/>
              </a:ext>
            </a:extLst>
          </p:cNvPr>
          <p:cNvSpPr txBox="1"/>
          <p:nvPr/>
        </p:nvSpPr>
        <p:spPr>
          <a:xfrm>
            <a:off x="1242705" y="495300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Галицкий и Галицкий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3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E368ABF5-625B-4452-A243-4D1A74134AE2}"/>
              </a:ext>
            </a:extLst>
          </p:cNvPr>
          <p:cNvSpPr txBox="1"/>
          <p:nvPr/>
        </p:nvSpPr>
        <p:spPr>
          <a:xfrm>
            <a:off x="1042988" y="0"/>
            <a:ext cx="8101012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i="1" dirty="0">
                <a:latin typeface="+mn-lt"/>
                <a:cs typeface="+mn-cs"/>
              </a:rPr>
              <a:t>Рислинг, 2020</a:t>
            </a:r>
            <a:endParaRPr lang="ru-RU" sz="3200" i="1" dirty="0">
              <a:latin typeface="Constantia" pitchFamily="18" charset="0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02B6290-C6D2-430A-7232-1EAF91BF7D2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94" t="18802" r="6531" b="18802"/>
          <a:stretch/>
        </p:blipFill>
        <p:spPr>
          <a:xfrm>
            <a:off x="7362913" y="-27384"/>
            <a:ext cx="1781087" cy="2340857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6B9257F-25B5-DCE7-2E2B-D3B61A239D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9396" y="980728"/>
            <a:ext cx="1447800" cy="5270500"/>
          </a:xfrm>
          <a:prstGeom prst="rect">
            <a:avLst/>
          </a:prstGeom>
        </p:spPr>
      </p:pic>
      <p:graphicFrame>
        <p:nvGraphicFramePr>
          <p:cNvPr id="6" name="Таблица 6">
            <a:extLst>
              <a:ext uri="{FF2B5EF4-FFF2-40B4-BE49-F238E27FC236}">
                <a16:creationId xmlns:a16="http://schemas.microsoft.com/office/drawing/2014/main" id="{59100A6E-876E-5483-405D-C027A66B71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4458726"/>
              </p:ext>
            </p:extLst>
          </p:nvPr>
        </p:nvGraphicFramePr>
        <p:xfrm>
          <a:off x="2699792" y="1268760"/>
          <a:ext cx="6192688" cy="53307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8203">
                  <a:extLst>
                    <a:ext uri="{9D8B030D-6E8A-4147-A177-3AD203B41FA5}">
                      <a16:colId xmlns:a16="http://schemas.microsoft.com/office/drawing/2014/main" val="181850824"/>
                    </a:ext>
                  </a:extLst>
                </a:gridCol>
                <a:gridCol w="4144485">
                  <a:extLst>
                    <a:ext uri="{9D8B030D-6E8A-4147-A177-3AD203B41FA5}">
                      <a16:colId xmlns:a16="http://schemas.microsoft.com/office/drawing/2014/main" val="173150598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</a:rPr>
                        <a:t>Стилистика вина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свежее, минеральное, </a:t>
                      </a:r>
                      <a:br>
                        <a:rPr kumimoji="0" lang="ru-RU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ru-RU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 выдержанное в дубе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3944287"/>
                  </a:ext>
                </a:extLst>
              </a:tr>
              <a:tr h="46805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800" b="1" dirty="0"/>
                        <a:t>Цвет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kumimoji="0" lang="ru-RU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Серебристо-соломенный с блеском</a:t>
                      </a:r>
                      <a:endParaRPr lang="ru-RU" sz="16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4189666"/>
                  </a:ext>
                </a:extLst>
              </a:tr>
              <a:tr h="104411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800" b="1" dirty="0"/>
                        <a:t>Аромат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элегантный и свежий, с обилием цитрусовых нюансов и весенних цветов, с деликатным намёком на пчелиный воск и мёд, а также с лёгкими </a:t>
                      </a:r>
                      <a:r>
                        <a:rPr kumimoji="0" lang="ru-RU" sz="16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петрольными</a:t>
                      </a:r>
                      <a:r>
                        <a:rPr kumimoji="0" lang="ru-RU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нотами.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8925343"/>
                  </a:ext>
                </a:extLst>
              </a:tr>
              <a:tr h="104411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800" b="1" dirty="0"/>
                        <a:t>Вкус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kumimoji="0" lang="ru-RU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Среднее тело, яркая и гармоничная кислотность с долгим послевкусием и солоноватым минеральным финишем.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9521604"/>
                  </a:ext>
                </a:extLst>
              </a:tr>
              <a:tr h="104411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800" b="1" dirty="0"/>
                        <a:t>Способ выдержки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 месяцев на осадке в ёмкостях из нержавеющей стали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75887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808310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11364</TotalTime>
  <Words>1535</Words>
  <Application>Microsoft Macintosh PowerPoint</Application>
  <PresentationFormat>On-screen Show (4:3)</PresentationFormat>
  <Paragraphs>148</Paragraphs>
  <Slides>20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18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9" baseType="lpstr">
      <vt:lpstr>Arial</vt:lpstr>
      <vt:lpstr>Calibri</vt:lpstr>
      <vt:lpstr>Constantia</vt:lpstr>
      <vt:lpstr>Corbel</vt:lpstr>
      <vt:lpstr>Futura</vt:lpstr>
      <vt:lpstr>Gill Sans MT</vt:lpstr>
      <vt:lpstr>GothamPro</vt:lpstr>
      <vt:lpstr>Helvetica Neue</vt:lpstr>
      <vt:lpstr>Montserrat</vt:lpstr>
      <vt:lpstr>opensans-regular</vt:lpstr>
      <vt:lpstr>Oswald</vt:lpstr>
      <vt:lpstr>Pragmatica</vt:lpstr>
      <vt:lpstr>ProximaNova-Regular</vt:lpstr>
      <vt:lpstr>Roboto</vt:lpstr>
      <vt:lpstr>Segoe Script</vt:lpstr>
      <vt:lpstr>Times New Roman</vt:lpstr>
      <vt:lpstr>Verdana</vt:lpstr>
      <vt:lpstr>Wingdings 2</vt:lpstr>
      <vt:lpstr>Солнцестояние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Сегодня на дегустации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Valiko</dc:creator>
  <cp:lastModifiedBy>Igor Pivovarov</cp:lastModifiedBy>
  <cp:revision>178</cp:revision>
  <cp:lastPrinted>2021-07-22T06:06:08Z</cp:lastPrinted>
  <dcterms:created xsi:type="dcterms:W3CDTF">2014-08-05T18:35:28Z</dcterms:created>
  <dcterms:modified xsi:type="dcterms:W3CDTF">2022-10-07T15:47:58Z</dcterms:modified>
</cp:coreProperties>
</file>