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Lst>
  <p:sldIdLst>
    <p:sldId id="275" r:id="rId4"/>
    <p:sldId id="276" r:id="rId5"/>
    <p:sldId id="256" r:id="rId6"/>
    <p:sldId id="277" r:id="rId7"/>
    <p:sldId id="268" r:id="rId8"/>
    <p:sldId id="269" r:id="rId9"/>
    <p:sldId id="270" r:id="rId10"/>
    <p:sldId id="271" r:id="rId11"/>
    <p:sldId id="259" r:id="rId12"/>
    <p:sldId id="267" r:id="rId13"/>
    <p:sldId id="297" r:id="rId14"/>
    <p:sldId id="298" r:id="rId15"/>
    <p:sldId id="299" r:id="rId16"/>
    <p:sldId id="300" r:id="rId17"/>
    <p:sldId id="301" r:id="rId18"/>
    <p:sldId id="261" r:id="rId19"/>
    <p:sldId id="302" r:id="rId20"/>
    <p:sldId id="303" r:id="rId21"/>
    <p:sldId id="304" r:id="rId22"/>
    <p:sldId id="305" r:id="rId23"/>
    <p:sldId id="306" r:id="rId24"/>
    <p:sldId id="307" r:id="rId25"/>
    <p:sldId id="308" r:id="rId26"/>
    <p:sldId id="309" r:id="rId27"/>
    <p:sldId id="310" r:id="rId28"/>
    <p:sldId id="311" r:id="rId29"/>
    <p:sldId id="312" r:id="rId30"/>
    <p:sldId id="278" r:id="rId31"/>
    <p:sldId id="285" r:id="rId32"/>
    <p:sldId id="283" r:id="rId33"/>
    <p:sldId id="257" r:id="rId34"/>
    <p:sldId id="258" r:id="rId35"/>
    <p:sldId id="279" r:id="rId36"/>
    <p:sldId id="260" r:id="rId37"/>
    <p:sldId id="266" r:id="rId38"/>
    <p:sldId id="262" r:id="rId39"/>
    <p:sldId id="263" r:id="rId40"/>
    <p:sldId id="265" r:id="rId41"/>
    <p:sldId id="264" r:id="rId42"/>
    <p:sldId id="286" r:id="rId43"/>
    <p:sldId id="287" r:id="rId44"/>
    <p:sldId id="288" r:id="rId45"/>
    <p:sldId id="294" r:id="rId46"/>
    <p:sldId id="289" r:id="rId47"/>
    <p:sldId id="290" r:id="rId48"/>
    <p:sldId id="282" r:id="rId49"/>
    <p:sldId id="295" r:id="rId50"/>
    <p:sldId id="274" r:id="rId51"/>
    <p:sldId id="313" r:id="rId52"/>
    <p:sldId id="314" r:id="rId53"/>
    <p:sldId id="315" r:id="rId54"/>
    <p:sldId id="291" r:id="rId55"/>
    <p:sldId id="316" r:id="rId56"/>
    <p:sldId id="292" r:id="rId57"/>
    <p:sldId id="293" r:id="rId58"/>
    <p:sldId id="317" r:id="rId59"/>
    <p:sldId id="318" r:id="rId60"/>
    <p:sldId id="296"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0" autoAdjust="0"/>
    <p:restoredTop sz="94660"/>
  </p:normalViewPr>
  <p:slideViewPr>
    <p:cSldViewPr snapToGrid="0">
      <p:cViewPr varScale="1">
        <p:scale>
          <a:sx n="156" d="100"/>
          <a:sy n="156" d="100"/>
        </p:scale>
        <p:origin x="16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12/20/2024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B80C674-7DFC-42FE-B9CD-82963CDB1557}" type="datetimeFigureOut">
              <a:rPr lang="en-US" dirty="0"/>
              <a:t>12/20/2024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076456F-F47D-4F25-8053-2A695DA0CA7D}" type="datetimeFigureOut">
              <a:rPr lang="en-US" dirty="0"/>
              <a:t>12/20/2024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D6C7379-69CC-4837-9905-BEBA22830C8A}" type="datetimeFigureOut">
              <a:rPr lang="en-US" dirty="0"/>
              <a:t>12/20/2024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ru-RU"/>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9EB8B7E-8AEE-4F10-BFEE-C999AD004D36}" type="datetimeFigureOut">
              <a:rPr lang="en-US" dirty="0"/>
              <a:t>12/20/2024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8668F3F9-58BC-440B-B37B-805B9055EF92}" type="datetimeFigureOut">
              <a:rPr lang="en-US" dirty="0"/>
              <a:t>12/20/2024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0D5A53AF-48EA-489D-8260-9DCAB666386A}" type="datetimeFigureOut">
              <a:rPr lang="en-US" dirty="0"/>
              <a:t>12/20/2024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12/20/2024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12/20/2024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Заголовок 7"/>
          <p:cNvSpPr>
            <a:spLocks noGrp="1"/>
          </p:cNvSpPr>
          <p:nvPr>
            <p:ph type="ctrTitle"/>
          </p:nvPr>
        </p:nvSpPr>
        <p:spPr>
          <a:xfrm>
            <a:off x="618979" y="381001"/>
            <a:ext cx="10972800" cy="2209800"/>
          </a:xfrm>
        </p:spPr>
        <p:txBody>
          <a:bodyPr lIns="45720" rIns="228600" anchor="b">
            <a:normAutofit/>
          </a:bodyPr>
          <a:lstStyle>
            <a:lvl1pPr marL="0" algn="r">
              <a:defRPr sz="4800"/>
            </a:lvl1pPr>
            <a:extLst/>
          </a:lstStyle>
          <a:p>
            <a:r>
              <a:rPr kumimoji="0" lang="ru-RU"/>
              <a:t>Образец заголовка</a:t>
            </a:r>
            <a:endParaRPr kumimoji="0" lang="en-US"/>
          </a:p>
        </p:txBody>
      </p:sp>
      <p:sp>
        <p:nvSpPr>
          <p:cNvPr id="9" name="Подзаголовок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10" name="Дата 9"/>
          <p:cNvSpPr>
            <a:spLocks noGrp="1"/>
          </p:cNvSpPr>
          <p:nvPr>
            <p:ph type="dt" sz="half" idx="10"/>
          </p:nvPr>
        </p:nvSpPr>
        <p:spPr>
          <a:xfrm>
            <a:off x="7416800" y="6509004"/>
            <a:ext cx="4003040" cy="274320"/>
          </a:xfrm>
        </p:spPr>
        <p:txBody>
          <a:bodyPr vert="horz" rtlCol="0"/>
          <a:lstStyle/>
          <a:p>
            <a:fld id="{8676AE33-F4F7-45E9-8407-93CCAC0E506D}" type="datetimeFigureOut">
              <a:rPr lang="ru-RU" smtClean="0"/>
              <a:pPr/>
              <a:t>20.12.2024</a:t>
            </a:fld>
            <a:endParaRPr lang="ru-RU"/>
          </a:p>
        </p:txBody>
      </p:sp>
      <p:sp>
        <p:nvSpPr>
          <p:cNvPr id="11" name="Номер слайда 10"/>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A6AC0CE7-C398-48F1-8E1C-D800EE5BF9D4}" type="slidenum">
              <a:rPr lang="ru-RU" smtClean="0"/>
              <a:pPr/>
              <a:t>‹#›</a:t>
            </a:fld>
            <a:endParaRPr lang="ru-RU"/>
          </a:p>
        </p:txBody>
      </p:sp>
      <p:sp>
        <p:nvSpPr>
          <p:cNvPr id="12" name="Нижний колонтитул 11"/>
          <p:cNvSpPr>
            <a:spLocks noGrp="1"/>
          </p:cNvSpPr>
          <p:nvPr>
            <p:ph type="ftr" sz="quarter" idx="12"/>
          </p:nvPr>
        </p:nvSpPr>
        <p:spPr>
          <a:xfrm>
            <a:off x="2133600" y="6509004"/>
            <a:ext cx="5209952" cy="274320"/>
          </a:xfrm>
        </p:spPr>
        <p:txBody>
          <a:bodyPr vert="horz" rtlCol="0"/>
          <a:lstStyle/>
          <a:p>
            <a:endParaRPr lang="ru-RU"/>
          </a:p>
        </p:txBody>
      </p:sp>
    </p:spTree>
    <p:extLst>
      <p:ext uri="{BB962C8B-B14F-4D97-AF65-F5344CB8AC3E}">
        <p14:creationId xmlns:p14="http://schemas.microsoft.com/office/powerpoint/2010/main" val="1049798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676AE33-F4F7-45E9-8407-93CCAC0E506D}" type="datetimeFigureOut">
              <a:rPr lang="ru-RU" smtClean="0"/>
              <a:pPr/>
              <a:t>20.12.2024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AC0CE7-C398-48F1-8E1C-D800EE5BF9D4}" type="slidenum">
              <a:rPr lang="ru-RU" smtClean="0"/>
              <a:pPr/>
              <a:t>‹#›</a:t>
            </a:fld>
            <a:endParaRPr lang="ru-RU"/>
          </a:p>
        </p:txBody>
      </p:sp>
    </p:spTree>
    <p:extLst>
      <p:ext uri="{BB962C8B-B14F-4D97-AF65-F5344CB8AC3E}">
        <p14:creationId xmlns:p14="http://schemas.microsoft.com/office/powerpoint/2010/main" val="399054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12/20/2024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333504" y="3267456"/>
            <a:ext cx="98755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Заголовок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963084" y="3287713"/>
            <a:ext cx="103632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8" name="Дата 7"/>
          <p:cNvSpPr>
            <a:spLocks noGrp="1"/>
          </p:cNvSpPr>
          <p:nvPr>
            <p:ph type="dt" sz="half" idx="10"/>
          </p:nvPr>
        </p:nvSpPr>
        <p:spPr>
          <a:xfrm>
            <a:off x="7416800" y="6513670"/>
            <a:ext cx="4003040" cy="274320"/>
          </a:xfrm>
        </p:spPr>
        <p:txBody>
          <a:bodyPr vert="horz" rtlCol="0"/>
          <a:lstStyle/>
          <a:p>
            <a:fld id="{8676AE33-F4F7-45E9-8407-93CCAC0E506D}" type="datetimeFigureOut">
              <a:rPr lang="ru-RU" smtClean="0"/>
              <a:pPr/>
              <a:t>20.12.2024</a:t>
            </a:fld>
            <a:endParaRPr lang="ru-RU"/>
          </a:p>
        </p:txBody>
      </p:sp>
      <p:sp>
        <p:nvSpPr>
          <p:cNvPr id="9" name="Номер слайда 8"/>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A6AC0CE7-C398-48F1-8E1C-D800EE5BF9D4}" type="slidenum">
              <a:rPr lang="ru-RU" smtClean="0"/>
              <a:pPr/>
              <a:t>‹#›</a:t>
            </a:fld>
            <a:endParaRPr lang="ru-RU"/>
          </a:p>
        </p:txBody>
      </p:sp>
      <p:sp>
        <p:nvSpPr>
          <p:cNvPr id="10" name="Нижний колонтитул 9"/>
          <p:cNvSpPr>
            <a:spLocks noGrp="1"/>
          </p:cNvSpPr>
          <p:nvPr>
            <p:ph type="ftr" sz="quarter" idx="12"/>
          </p:nvPr>
        </p:nvSpPr>
        <p:spPr>
          <a:xfrm>
            <a:off x="2133600" y="6513670"/>
            <a:ext cx="5209952" cy="274320"/>
          </a:xfrm>
        </p:spPr>
        <p:txBody>
          <a:bodyPr vert="horz" rtlCol="0"/>
          <a:lstStyle/>
          <a:p>
            <a:endParaRPr lang="ru-RU"/>
          </a:p>
        </p:txBody>
      </p:sp>
    </p:spTree>
    <p:extLst>
      <p:ext uri="{BB962C8B-B14F-4D97-AF65-F5344CB8AC3E}">
        <p14:creationId xmlns:p14="http://schemas.microsoft.com/office/powerpoint/2010/main" val="190040409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8676AE33-F4F7-45E9-8407-93CCAC0E506D}" type="datetimeFigureOut">
              <a:rPr lang="ru-RU" smtClean="0"/>
              <a:pPr/>
              <a:t>20.12.2024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11521440" y="6514568"/>
            <a:ext cx="619051" cy="274320"/>
          </a:xfrm>
        </p:spPr>
        <p:txBody>
          <a:bodyPr/>
          <a:lstStyle/>
          <a:p>
            <a:fld id="{A6AC0CE7-C398-48F1-8E1C-D800EE5BF9D4}" type="slidenum">
              <a:rPr lang="ru-RU" smtClean="0"/>
              <a:pPr/>
              <a:t>‹#›</a:t>
            </a:fld>
            <a:endParaRPr lang="ru-RU"/>
          </a:p>
        </p:txBody>
      </p:sp>
      <p:sp>
        <p:nvSpPr>
          <p:cNvPr id="10" name="Прямоугольник 9"/>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47192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822325"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1800"/>
          </a:p>
        </p:txBody>
      </p:sp>
      <p:sp>
        <p:nvSpPr>
          <p:cNvPr id="11" name="Прямоугольник 10"/>
          <p:cNvSpPr/>
          <p:nvPr/>
        </p:nvSpPr>
        <p:spPr>
          <a:xfrm>
            <a:off x="6400800"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1800"/>
          </a:p>
        </p:txBody>
      </p:sp>
      <p:sp>
        <p:nvSpPr>
          <p:cNvPr id="2" name="Заголовок 1"/>
          <p:cNvSpPr>
            <a:spLocks noGrp="1"/>
          </p:cNvSpPr>
          <p:nvPr>
            <p:ph type="title"/>
          </p:nvPr>
        </p:nvSpPr>
        <p:spPr>
          <a:xfrm>
            <a:off x="609600" y="251948"/>
            <a:ext cx="10972800" cy="1143000"/>
          </a:xfrm>
        </p:spPr>
        <p:txBody>
          <a:bodyPr anchor="b"/>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609600" y="2362201"/>
            <a:ext cx="5386917"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8676AE33-F4F7-45E9-8407-93CCAC0E506D}" type="datetimeFigureOut">
              <a:rPr lang="ru-RU" smtClean="0"/>
              <a:pPr/>
              <a:t>20.12.2024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a:xfrm>
            <a:off x="11521440" y="6514568"/>
            <a:ext cx="619051" cy="274320"/>
          </a:xfrm>
        </p:spPr>
        <p:txBody>
          <a:bodyPr/>
          <a:lstStyle/>
          <a:p>
            <a:fld id="{A6AC0CE7-C398-48F1-8E1C-D800EE5BF9D4}" type="slidenum">
              <a:rPr lang="ru-RU" smtClean="0"/>
              <a:pPr/>
              <a:t>‹#›</a:t>
            </a:fld>
            <a:endParaRPr lang="ru-RU"/>
          </a:p>
        </p:txBody>
      </p:sp>
    </p:spTree>
    <p:extLst>
      <p:ext uri="{BB962C8B-B14F-4D97-AF65-F5344CB8AC3E}">
        <p14:creationId xmlns:p14="http://schemas.microsoft.com/office/powerpoint/2010/main" val="3943382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53218"/>
            <a:ext cx="10972800" cy="1143000"/>
          </a:xfrm>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8676AE33-F4F7-45E9-8407-93CCAC0E506D}" type="datetimeFigureOut">
              <a:rPr lang="ru-RU" smtClean="0"/>
              <a:pPr/>
              <a:t>20.12.2024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6AC0CE7-C398-48F1-8E1C-D800EE5BF9D4}" type="slidenum">
              <a:rPr lang="ru-RU" smtClean="0"/>
              <a:pPr/>
              <a:t>‹#›</a:t>
            </a:fld>
            <a:endParaRPr lang="ru-RU"/>
          </a:p>
        </p:txBody>
      </p:sp>
      <p:sp>
        <p:nvSpPr>
          <p:cNvPr id="7" name="Прямоугольник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450363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676AE33-F4F7-45E9-8407-93CCAC0E506D}" type="datetimeFigureOut">
              <a:rPr lang="ru-RU" smtClean="0"/>
              <a:pPr/>
              <a:t>20.12.2024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6AC0CE7-C398-48F1-8E1C-D800EE5BF9D4}" type="slidenum">
              <a:rPr lang="ru-RU" smtClean="0"/>
              <a:pPr/>
              <a:t>‹#›</a:t>
            </a:fld>
            <a:endParaRPr lang="ru-RU"/>
          </a:p>
        </p:txBody>
      </p:sp>
    </p:spTree>
    <p:extLst>
      <p:ext uri="{BB962C8B-B14F-4D97-AF65-F5344CB8AC3E}">
        <p14:creationId xmlns:p14="http://schemas.microsoft.com/office/powerpoint/2010/main" val="2051451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6743403" y="105765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Заголовок 1"/>
          <p:cNvSpPr>
            <a:spLocks noGrp="1"/>
          </p:cNvSpPr>
          <p:nvPr>
            <p:ph type="title"/>
          </p:nvPr>
        </p:nvSpPr>
        <p:spPr>
          <a:xfrm>
            <a:off x="6617515" y="304800"/>
            <a:ext cx="5242560" cy="762000"/>
          </a:xfrm>
        </p:spPr>
        <p:txBody>
          <a:bodyPr anchor="b"/>
          <a:lstStyle>
            <a:lvl1pPr marL="0" algn="r">
              <a:buNone/>
              <a:defRPr sz="2000" b="1"/>
            </a:lvl1pPr>
            <a:extLst/>
          </a:lstStyle>
          <a:p>
            <a:r>
              <a:rPr kumimoji="0" lang="ru-RU"/>
              <a:t>Образец заголовка</a:t>
            </a:r>
            <a:endParaRPr kumimoji="0" lang="en-US"/>
          </a:p>
        </p:txBody>
      </p:sp>
      <p:sp>
        <p:nvSpPr>
          <p:cNvPr id="3" name="Текст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9" name="Дата 8"/>
          <p:cNvSpPr>
            <a:spLocks noGrp="1"/>
          </p:cNvSpPr>
          <p:nvPr>
            <p:ph type="dt" sz="half" idx="10"/>
          </p:nvPr>
        </p:nvSpPr>
        <p:spPr>
          <a:xfrm>
            <a:off x="7416800" y="6513670"/>
            <a:ext cx="4003040" cy="274320"/>
          </a:xfrm>
        </p:spPr>
        <p:txBody>
          <a:bodyPr vert="horz" rtlCol="0"/>
          <a:lstStyle/>
          <a:p>
            <a:fld id="{8676AE33-F4F7-45E9-8407-93CCAC0E506D}" type="datetimeFigureOut">
              <a:rPr lang="ru-RU" smtClean="0"/>
              <a:pPr/>
              <a:t>20.12.2024</a:t>
            </a:fld>
            <a:endParaRPr lang="ru-RU"/>
          </a:p>
        </p:txBody>
      </p:sp>
      <p:sp>
        <p:nvSpPr>
          <p:cNvPr id="10" name="Номер слайда 9"/>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A6AC0CE7-C398-48F1-8E1C-D800EE5BF9D4}" type="slidenum">
              <a:rPr lang="ru-RU" smtClean="0"/>
              <a:pPr/>
              <a:t>‹#›</a:t>
            </a:fld>
            <a:endParaRPr lang="ru-RU"/>
          </a:p>
        </p:txBody>
      </p:sp>
      <p:sp>
        <p:nvSpPr>
          <p:cNvPr id="11" name="Нижний колонтитул 10"/>
          <p:cNvSpPr>
            <a:spLocks noGrp="1"/>
          </p:cNvSpPr>
          <p:nvPr>
            <p:ph type="ftr" sz="quarter" idx="12"/>
          </p:nvPr>
        </p:nvSpPr>
        <p:spPr>
          <a:xfrm>
            <a:off x="2133600" y="6513670"/>
            <a:ext cx="5209952" cy="274320"/>
          </a:xfrm>
        </p:spPr>
        <p:txBody>
          <a:bodyPr vert="horz" rtlCol="0"/>
          <a:lstStyle/>
          <a:p>
            <a:endParaRPr lang="ru-RU"/>
          </a:p>
        </p:txBody>
      </p:sp>
    </p:spTree>
    <p:extLst>
      <p:ext uri="{BB962C8B-B14F-4D97-AF65-F5344CB8AC3E}">
        <p14:creationId xmlns:p14="http://schemas.microsoft.com/office/powerpoint/2010/main" val="125350854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53924" y="4724400"/>
            <a:ext cx="7315200" cy="664536"/>
          </a:xfrm>
        </p:spPr>
        <p:txBody>
          <a:bodyPr anchor="b"/>
          <a:lstStyle>
            <a:lvl1pPr marL="0" algn="r">
              <a:buNone/>
              <a:defRPr sz="2000" b="1"/>
            </a:lvl1pPr>
            <a:extLst/>
          </a:lstStyle>
          <a:p>
            <a:r>
              <a:rPr kumimoji="0" lang="ru-RU"/>
              <a:t>Образец заголовка</a:t>
            </a:r>
            <a:endParaRPr kumimoji="0" lang="en-US"/>
          </a:p>
        </p:txBody>
      </p:sp>
      <p:sp>
        <p:nvSpPr>
          <p:cNvPr id="4" name="Текст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
        <p:nvSpPr>
          <p:cNvPr id="13" name="Рисунок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extLst/>
          </a:lstStyle>
          <a:p>
            <a:pPr marL="0" algn="l" rtl="0" eaLnBrk="1" latinLnBrk="0" hangingPunct="1"/>
            <a:r>
              <a:rPr kumimoji="0" lang="ru-RU">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7416800" y="6509004"/>
            <a:ext cx="4003040" cy="274320"/>
          </a:xfrm>
        </p:spPr>
        <p:txBody>
          <a:bodyPr vert="horz" rtlCol="0"/>
          <a:lstStyle/>
          <a:p>
            <a:fld id="{8676AE33-F4F7-45E9-8407-93CCAC0E506D}" type="datetimeFigureOut">
              <a:rPr lang="ru-RU" smtClean="0"/>
              <a:pPr/>
              <a:t>20.12.2024</a:t>
            </a:fld>
            <a:endParaRPr lang="ru-RU"/>
          </a:p>
        </p:txBody>
      </p:sp>
      <p:sp>
        <p:nvSpPr>
          <p:cNvPr id="9" name="Номер слайда 8"/>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A6AC0CE7-C398-48F1-8E1C-D800EE5BF9D4}" type="slidenum">
              <a:rPr lang="ru-RU" smtClean="0"/>
              <a:pPr/>
              <a:t>‹#›</a:t>
            </a:fld>
            <a:endParaRPr lang="ru-RU"/>
          </a:p>
        </p:txBody>
      </p:sp>
      <p:sp>
        <p:nvSpPr>
          <p:cNvPr id="10" name="Нижний колонтитул 9"/>
          <p:cNvSpPr>
            <a:spLocks noGrp="1"/>
          </p:cNvSpPr>
          <p:nvPr>
            <p:ph type="ftr" sz="quarter" idx="12"/>
          </p:nvPr>
        </p:nvSpPr>
        <p:spPr>
          <a:xfrm>
            <a:off x="2133600" y="6509004"/>
            <a:ext cx="5209952" cy="274320"/>
          </a:xfrm>
        </p:spPr>
        <p:txBody>
          <a:bodyPr vert="horz" rtlCol="0"/>
          <a:lstStyle/>
          <a:p>
            <a:endParaRPr lang="ru-RU"/>
          </a:p>
        </p:txBody>
      </p:sp>
    </p:spTree>
    <p:extLst>
      <p:ext uri="{BB962C8B-B14F-4D97-AF65-F5344CB8AC3E}">
        <p14:creationId xmlns:p14="http://schemas.microsoft.com/office/powerpoint/2010/main" val="3008730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676AE33-F4F7-45E9-8407-93CCAC0E506D}" type="datetimeFigureOut">
              <a:rPr lang="ru-RU" smtClean="0"/>
              <a:pPr/>
              <a:t>20.12.2024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AC0CE7-C398-48F1-8E1C-D800EE5BF9D4}" type="slidenum">
              <a:rPr lang="ru-RU" smtClean="0"/>
              <a:pPr/>
              <a:t>‹#›</a:t>
            </a:fld>
            <a:endParaRPr lang="ru-RU"/>
          </a:p>
        </p:txBody>
      </p:sp>
    </p:spTree>
    <p:extLst>
      <p:ext uri="{BB962C8B-B14F-4D97-AF65-F5344CB8AC3E}">
        <p14:creationId xmlns:p14="http://schemas.microsoft.com/office/powerpoint/2010/main" val="3343060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lvl1pPr algn="l">
              <a:defRPr/>
            </a:lvl1pPr>
            <a:extLs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676AE33-F4F7-45E9-8407-93CCAC0E506D}" type="datetimeFigureOut">
              <a:rPr lang="ru-RU" smtClean="0"/>
              <a:pPr/>
              <a:t>20.12.2024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AC0CE7-C398-48F1-8E1C-D800EE5BF9D4}" type="slidenum">
              <a:rPr lang="ru-RU" smtClean="0"/>
              <a:pPr/>
              <a:t>‹#›</a:t>
            </a:fld>
            <a:endParaRPr lang="ru-RU"/>
          </a:p>
        </p:txBody>
      </p:sp>
    </p:spTree>
    <p:extLst>
      <p:ext uri="{BB962C8B-B14F-4D97-AF65-F5344CB8AC3E}">
        <p14:creationId xmlns:p14="http://schemas.microsoft.com/office/powerpoint/2010/main" val="1681068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1349BB2-797C-FD14-C404-8D878CCE47D8}"/>
              </a:ext>
            </a:extLst>
          </p:cNvPr>
          <p:cNvSpPr>
            <a:spLocks noGrp="1"/>
          </p:cNvSpPr>
          <p:nvPr>
            <p:ph type="dt" sz="half" idx="10"/>
          </p:nvPr>
        </p:nvSpPr>
        <p:spPr/>
        <p:txBody>
          <a:bodyPr/>
          <a:lstStyle>
            <a:lvl1pPr>
              <a:defRPr/>
            </a:lvl1pPr>
          </a:lstStyle>
          <a:p>
            <a:pPr>
              <a:defRPr/>
            </a:pPr>
            <a:endParaRPr lang="ru-RU" altLang="ru-RU"/>
          </a:p>
        </p:txBody>
      </p:sp>
      <p:sp>
        <p:nvSpPr>
          <p:cNvPr id="5" name="Нижний колонтитул 4">
            <a:extLst>
              <a:ext uri="{FF2B5EF4-FFF2-40B4-BE49-F238E27FC236}">
                <a16:creationId xmlns:a16="http://schemas.microsoft.com/office/drawing/2014/main" id="{EE42F54B-799F-627F-B09A-584F0F5C0CDE}"/>
              </a:ext>
            </a:extLst>
          </p:cNvPr>
          <p:cNvSpPr>
            <a:spLocks noGrp="1"/>
          </p:cNvSpPr>
          <p:nvPr>
            <p:ph type="ftr" sz="quarter" idx="11"/>
          </p:nvPr>
        </p:nvSpPr>
        <p:spPr/>
        <p:txBody>
          <a:bodyPr/>
          <a:lstStyle>
            <a:lvl1pPr>
              <a:defRPr/>
            </a:lvl1pPr>
          </a:lstStyle>
          <a:p>
            <a:pPr>
              <a:defRPr/>
            </a:pPr>
            <a:endParaRPr lang="ru-RU" altLang="ru-RU"/>
          </a:p>
        </p:txBody>
      </p:sp>
      <p:sp>
        <p:nvSpPr>
          <p:cNvPr id="6" name="Номер слайда 5">
            <a:extLst>
              <a:ext uri="{FF2B5EF4-FFF2-40B4-BE49-F238E27FC236}">
                <a16:creationId xmlns:a16="http://schemas.microsoft.com/office/drawing/2014/main" id="{D70442A7-AA60-F101-D41D-CD6C04DC4831}"/>
              </a:ext>
            </a:extLst>
          </p:cNvPr>
          <p:cNvSpPr>
            <a:spLocks noGrp="1"/>
          </p:cNvSpPr>
          <p:nvPr>
            <p:ph type="sldNum" sz="quarter" idx="12"/>
          </p:nvPr>
        </p:nvSpPr>
        <p:spPr/>
        <p:txBody>
          <a:bodyPr/>
          <a:lstStyle>
            <a:lvl1pPr>
              <a:defRPr smtClean="0"/>
            </a:lvl1pPr>
          </a:lstStyle>
          <a:p>
            <a:pPr>
              <a:defRPr/>
            </a:pPr>
            <a:fld id="{F209FBD2-666A-4E3A-A86D-2CEC1B2E40FD}" type="slidenum">
              <a:rPr lang="ru-RU" altLang="ru-RU"/>
              <a:pPr>
                <a:defRPr/>
              </a:pPr>
              <a:t>‹#›</a:t>
            </a:fld>
            <a:endParaRPr lang="ru-RU" altLang="ru-RU"/>
          </a:p>
        </p:txBody>
      </p:sp>
    </p:spTree>
    <p:extLst>
      <p:ext uri="{BB962C8B-B14F-4D97-AF65-F5344CB8AC3E}">
        <p14:creationId xmlns:p14="http://schemas.microsoft.com/office/powerpoint/2010/main" val="62125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12/20/2024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D593EA7-9B63-4B1D-16A7-94A3D30C8FA5}"/>
              </a:ext>
            </a:extLst>
          </p:cNvPr>
          <p:cNvSpPr>
            <a:spLocks noGrp="1"/>
          </p:cNvSpPr>
          <p:nvPr>
            <p:ph type="dt" sz="half" idx="10"/>
          </p:nvPr>
        </p:nvSpPr>
        <p:spPr/>
        <p:txBody>
          <a:bodyPr/>
          <a:lstStyle>
            <a:lvl1pPr>
              <a:defRPr/>
            </a:lvl1pPr>
          </a:lstStyle>
          <a:p>
            <a:pPr>
              <a:defRPr/>
            </a:pPr>
            <a:endParaRPr lang="ru-RU" altLang="ru-RU"/>
          </a:p>
        </p:txBody>
      </p:sp>
      <p:sp>
        <p:nvSpPr>
          <p:cNvPr id="5" name="Нижний колонтитул 4">
            <a:extLst>
              <a:ext uri="{FF2B5EF4-FFF2-40B4-BE49-F238E27FC236}">
                <a16:creationId xmlns:a16="http://schemas.microsoft.com/office/drawing/2014/main" id="{E4A8149E-5877-E96E-DDC7-9632D540F6AA}"/>
              </a:ext>
            </a:extLst>
          </p:cNvPr>
          <p:cNvSpPr>
            <a:spLocks noGrp="1"/>
          </p:cNvSpPr>
          <p:nvPr>
            <p:ph type="ftr" sz="quarter" idx="11"/>
          </p:nvPr>
        </p:nvSpPr>
        <p:spPr/>
        <p:txBody>
          <a:bodyPr/>
          <a:lstStyle>
            <a:lvl1pPr>
              <a:defRPr/>
            </a:lvl1pPr>
          </a:lstStyle>
          <a:p>
            <a:pPr>
              <a:defRPr/>
            </a:pPr>
            <a:endParaRPr lang="ru-RU" altLang="ru-RU"/>
          </a:p>
        </p:txBody>
      </p:sp>
      <p:sp>
        <p:nvSpPr>
          <p:cNvPr id="6" name="Номер слайда 5">
            <a:extLst>
              <a:ext uri="{FF2B5EF4-FFF2-40B4-BE49-F238E27FC236}">
                <a16:creationId xmlns:a16="http://schemas.microsoft.com/office/drawing/2014/main" id="{F561FA4E-F441-22DB-679A-545A7BECF962}"/>
              </a:ext>
            </a:extLst>
          </p:cNvPr>
          <p:cNvSpPr>
            <a:spLocks noGrp="1"/>
          </p:cNvSpPr>
          <p:nvPr>
            <p:ph type="sldNum" sz="quarter" idx="12"/>
          </p:nvPr>
        </p:nvSpPr>
        <p:spPr/>
        <p:txBody>
          <a:bodyPr/>
          <a:lstStyle>
            <a:lvl1pPr>
              <a:defRPr smtClean="0"/>
            </a:lvl1pPr>
          </a:lstStyle>
          <a:p>
            <a:pPr>
              <a:defRPr/>
            </a:pPr>
            <a:fld id="{63E3B00D-8D89-4D92-980F-33F6842F7EDA}" type="slidenum">
              <a:rPr lang="ru-RU" altLang="ru-RU"/>
              <a:pPr>
                <a:defRPr/>
              </a:pPr>
              <a:t>‹#›</a:t>
            </a:fld>
            <a:endParaRPr lang="ru-RU" altLang="ru-RU"/>
          </a:p>
        </p:txBody>
      </p:sp>
    </p:spTree>
    <p:extLst>
      <p:ext uri="{BB962C8B-B14F-4D97-AF65-F5344CB8AC3E}">
        <p14:creationId xmlns:p14="http://schemas.microsoft.com/office/powerpoint/2010/main" val="357781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a:extLst>
              <a:ext uri="{FF2B5EF4-FFF2-40B4-BE49-F238E27FC236}">
                <a16:creationId xmlns:a16="http://schemas.microsoft.com/office/drawing/2014/main" id="{DD4DA381-6113-EA4B-7666-A53CC76E36AE}"/>
              </a:ext>
            </a:extLst>
          </p:cNvPr>
          <p:cNvSpPr>
            <a:spLocks noGrp="1"/>
          </p:cNvSpPr>
          <p:nvPr>
            <p:ph type="dt" sz="half" idx="10"/>
          </p:nvPr>
        </p:nvSpPr>
        <p:spPr/>
        <p:txBody>
          <a:bodyPr/>
          <a:lstStyle>
            <a:lvl1pPr>
              <a:defRPr/>
            </a:lvl1pPr>
          </a:lstStyle>
          <a:p>
            <a:pPr>
              <a:defRPr/>
            </a:pPr>
            <a:endParaRPr lang="ru-RU" altLang="ru-RU"/>
          </a:p>
        </p:txBody>
      </p:sp>
      <p:sp>
        <p:nvSpPr>
          <p:cNvPr id="5" name="Нижний колонтитул 4">
            <a:extLst>
              <a:ext uri="{FF2B5EF4-FFF2-40B4-BE49-F238E27FC236}">
                <a16:creationId xmlns:a16="http://schemas.microsoft.com/office/drawing/2014/main" id="{58187AC9-E18F-2CB7-499B-CFE1228E1A30}"/>
              </a:ext>
            </a:extLst>
          </p:cNvPr>
          <p:cNvSpPr>
            <a:spLocks noGrp="1"/>
          </p:cNvSpPr>
          <p:nvPr>
            <p:ph type="ftr" sz="quarter" idx="11"/>
          </p:nvPr>
        </p:nvSpPr>
        <p:spPr/>
        <p:txBody>
          <a:bodyPr/>
          <a:lstStyle>
            <a:lvl1pPr>
              <a:defRPr/>
            </a:lvl1pPr>
          </a:lstStyle>
          <a:p>
            <a:pPr>
              <a:defRPr/>
            </a:pPr>
            <a:endParaRPr lang="ru-RU" altLang="ru-RU"/>
          </a:p>
        </p:txBody>
      </p:sp>
      <p:sp>
        <p:nvSpPr>
          <p:cNvPr id="6" name="Номер слайда 5">
            <a:extLst>
              <a:ext uri="{FF2B5EF4-FFF2-40B4-BE49-F238E27FC236}">
                <a16:creationId xmlns:a16="http://schemas.microsoft.com/office/drawing/2014/main" id="{5FCFD0AE-F185-8DB2-3183-927C78507402}"/>
              </a:ext>
            </a:extLst>
          </p:cNvPr>
          <p:cNvSpPr>
            <a:spLocks noGrp="1"/>
          </p:cNvSpPr>
          <p:nvPr>
            <p:ph type="sldNum" sz="quarter" idx="12"/>
          </p:nvPr>
        </p:nvSpPr>
        <p:spPr/>
        <p:txBody>
          <a:bodyPr/>
          <a:lstStyle>
            <a:lvl1pPr>
              <a:defRPr smtClean="0"/>
            </a:lvl1pPr>
          </a:lstStyle>
          <a:p>
            <a:pPr>
              <a:defRPr/>
            </a:pPr>
            <a:fld id="{9FA2A931-AA95-4B26-96C8-878FE61CE6EB}" type="slidenum">
              <a:rPr lang="ru-RU" altLang="ru-RU"/>
              <a:pPr>
                <a:defRPr/>
              </a:pPr>
              <a:t>‹#›</a:t>
            </a:fld>
            <a:endParaRPr lang="ru-RU" altLang="ru-RU"/>
          </a:p>
        </p:txBody>
      </p:sp>
    </p:spTree>
    <p:extLst>
      <p:ext uri="{BB962C8B-B14F-4D97-AF65-F5344CB8AC3E}">
        <p14:creationId xmlns:p14="http://schemas.microsoft.com/office/powerpoint/2010/main" val="2618790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B54A42C-AD94-C78B-9B42-76BBAA14F70A}"/>
              </a:ext>
            </a:extLst>
          </p:cNvPr>
          <p:cNvSpPr>
            <a:spLocks noGrp="1"/>
          </p:cNvSpPr>
          <p:nvPr>
            <p:ph type="dt" sz="half" idx="10"/>
          </p:nvPr>
        </p:nvSpPr>
        <p:spPr/>
        <p:txBody>
          <a:bodyPr/>
          <a:lstStyle>
            <a:lvl1pPr>
              <a:defRPr/>
            </a:lvl1pPr>
          </a:lstStyle>
          <a:p>
            <a:pPr>
              <a:defRPr/>
            </a:pPr>
            <a:endParaRPr lang="ru-RU" altLang="ru-RU"/>
          </a:p>
        </p:txBody>
      </p:sp>
      <p:sp>
        <p:nvSpPr>
          <p:cNvPr id="6" name="Нижний колонтитул 5">
            <a:extLst>
              <a:ext uri="{FF2B5EF4-FFF2-40B4-BE49-F238E27FC236}">
                <a16:creationId xmlns:a16="http://schemas.microsoft.com/office/drawing/2014/main" id="{08BC1107-5905-39A1-C90D-DE0B23182978}"/>
              </a:ext>
            </a:extLst>
          </p:cNvPr>
          <p:cNvSpPr>
            <a:spLocks noGrp="1"/>
          </p:cNvSpPr>
          <p:nvPr>
            <p:ph type="ftr" sz="quarter" idx="11"/>
          </p:nvPr>
        </p:nvSpPr>
        <p:spPr/>
        <p:txBody>
          <a:bodyPr/>
          <a:lstStyle>
            <a:lvl1pPr>
              <a:defRPr/>
            </a:lvl1pPr>
          </a:lstStyle>
          <a:p>
            <a:pPr>
              <a:defRPr/>
            </a:pPr>
            <a:endParaRPr lang="ru-RU" altLang="ru-RU"/>
          </a:p>
        </p:txBody>
      </p:sp>
      <p:sp>
        <p:nvSpPr>
          <p:cNvPr id="7" name="Номер слайда 6">
            <a:extLst>
              <a:ext uri="{FF2B5EF4-FFF2-40B4-BE49-F238E27FC236}">
                <a16:creationId xmlns:a16="http://schemas.microsoft.com/office/drawing/2014/main" id="{9E5E9B38-C0E9-A20C-7267-22BF258B33BC}"/>
              </a:ext>
            </a:extLst>
          </p:cNvPr>
          <p:cNvSpPr>
            <a:spLocks noGrp="1"/>
          </p:cNvSpPr>
          <p:nvPr>
            <p:ph type="sldNum" sz="quarter" idx="12"/>
          </p:nvPr>
        </p:nvSpPr>
        <p:spPr/>
        <p:txBody>
          <a:bodyPr/>
          <a:lstStyle>
            <a:lvl1pPr>
              <a:defRPr smtClean="0"/>
            </a:lvl1pPr>
          </a:lstStyle>
          <a:p>
            <a:pPr>
              <a:defRPr/>
            </a:pPr>
            <a:fld id="{AF7CE74C-D65F-4846-BE4A-11F2FD889940}" type="slidenum">
              <a:rPr lang="ru-RU" altLang="ru-RU"/>
              <a:pPr>
                <a:defRPr/>
              </a:pPr>
              <a:t>‹#›</a:t>
            </a:fld>
            <a:endParaRPr lang="ru-RU" altLang="ru-RU"/>
          </a:p>
        </p:txBody>
      </p:sp>
    </p:spTree>
    <p:extLst>
      <p:ext uri="{BB962C8B-B14F-4D97-AF65-F5344CB8AC3E}">
        <p14:creationId xmlns:p14="http://schemas.microsoft.com/office/powerpoint/2010/main" val="28062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a:t>Образец заголовка</a:t>
            </a:r>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1D70A9A-083E-61CC-CD01-CCA3D07DE14F}"/>
              </a:ext>
            </a:extLst>
          </p:cNvPr>
          <p:cNvSpPr>
            <a:spLocks noGrp="1"/>
          </p:cNvSpPr>
          <p:nvPr>
            <p:ph type="dt" sz="half" idx="10"/>
          </p:nvPr>
        </p:nvSpPr>
        <p:spPr/>
        <p:txBody>
          <a:bodyPr/>
          <a:lstStyle>
            <a:lvl1pPr>
              <a:defRPr/>
            </a:lvl1pPr>
          </a:lstStyle>
          <a:p>
            <a:pPr>
              <a:defRPr/>
            </a:pPr>
            <a:endParaRPr lang="ru-RU" altLang="ru-RU"/>
          </a:p>
        </p:txBody>
      </p:sp>
      <p:sp>
        <p:nvSpPr>
          <p:cNvPr id="8" name="Нижний колонтитул 7">
            <a:extLst>
              <a:ext uri="{FF2B5EF4-FFF2-40B4-BE49-F238E27FC236}">
                <a16:creationId xmlns:a16="http://schemas.microsoft.com/office/drawing/2014/main" id="{D555B434-0056-17D3-8E85-61D22F415AAA}"/>
              </a:ext>
            </a:extLst>
          </p:cNvPr>
          <p:cNvSpPr>
            <a:spLocks noGrp="1"/>
          </p:cNvSpPr>
          <p:nvPr>
            <p:ph type="ftr" sz="quarter" idx="11"/>
          </p:nvPr>
        </p:nvSpPr>
        <p:spPr/>
        <p:txBody>
          <a:bodyPr/>
          <a:lstStyle>
            <a:lvl1pPr>
              <a:defRPr/>
            </a:lvl1pPr>
          </a:lstStyle>
          <a:p>
            <a:pPr>
              <a:defRPr/>
            </a:pPr>
            <a:endParaRPr lang="ru-RU" altLang="ru-RU"/>
          </a:p>
        </p:txBody>
      </p:sp>
      <p:sp>
        <p:nvSpPr>
          <p:cNvPr id="9" name="Номер слайда 8">
            <a:extLst>
              <a:ext uri="{FF2B5EF4-FFF2-40B4-BE49-F238E27FC236}">
                <a16:creationId xmlns:a16="http://schemas.microsoft.com/office/drawing/2014/main" id="{6313B19E-C11D-710C-870B-37FD3D54EE75}"/>
              </a:ext>
            </a:extLst>
          </p:cNvPr>
          <p:cNvSpPr>
            <a:spLocks noGrp="1"/>
          </p:cNvSpPr>
          <p:nvPr>
            <p:ph type="sldNum" sz="quarter" idx="12"/>
          </p:nvPr>
        </p:nvSpPr>
        <p:spPr/>
        <p:txBody>
          <a:bodyPr/>
          <a:lstStyle>
            <a:lvl1pPr>
              <a:defRPr smtClean="0"/>
            </a:lvl1pPr>
          </a:lstStyle>
          <a:p>
            <a:pPr>
              <a:defRPr/>
            </a:pPr>
            <a:fld id="{264D420B-7BC4-4AB9-B9BC-0C509E3EDE2E}" type="slidenum">
              <a:rPr lang="ru-RU" altLang="ru-RU"/>
              <a:pPr>
                <a:defRPr/>
              </a:pPr>
              <a:t>‹#›</a:t>
            </a:fld>
            <a:endParaRPr lang="ru-RU" altLang="ru-RU"/>
          </a:p>
        </p:txBody>
      </p:sp>
    </p:spTree>
    <p:extLst>
      <p:ext uri="{BB962C8B-B14F-4D97-AF65-F5344CB8AC3E}">
        <p14:creationId xmlns:p14="http://schemas.microsoft.com/office/powerpoint/2010/main" val="2460621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CE3B1BC-AEAA-C1B4-5A6B-BDBCA05A4C94}"/>
              </a:ext>
            </a:extLst>
          </p:cNvPr>
          <p:cNvSpPr>
            <a:spLocks noGrp="1"/>
          </p:cNvSpPr>
          <p:nvPr>
            <p:ph type="dt" sz="half" idx="10"/>
          </p:nvPr>
        </p:nvSpPr>
        <p:spPr/>
        <p:txBody>
          <a:bodyPr/>
          <a:lstStyle>
            <a:lvl1pPr>
              <a:defRPr/>
            </a:lvl1pPr>
          </a:lstStyle>
          <a:p>
            <a:pPr>
              <a:defRPr/>
            </a:pPr>
            <a:endParaRPr lang="ru-RU" altLang="ru-RU"/>
          </a:p>
        </p:txBody>
      </p:sp>
      <p:sp>
        <p:nvSpPr>
          <p:cNvPr id="3" name="Нижний колонтитул 2">
            <a:extLst>
              <a:ext uri="{FF2B5EF4-FFF2-40B4-BE49-F238E27FC236}">
                <a16:creationId xmlns:a16="http://schemas.microsoft.com/office/drawing/2014/main" id="{AECFB15E-FC42-8495-5CE6-B58F3EEBE9DF}"/>
              </a:ext>
            </a:extLst>
          </p:cNvPr>
          <p:cNvSpPr>
            <a:spLocks noGrp="1"/>
          </p:cNvSpPr>
          <p:nvPr>
            <p:ph type="ftr" sz="quarter" idx="11"/>
          </p:nvPr>
        </p:nvSpPr>
        <p:spPr/>
        <p:txBody>
          <a:bodyPr/>
          <a:lstStyle>
            <a:lvl1pPr>
              <a:defRPr/>
            </a:lvl1pPr>
          </a:lstStyle>
          <a:p>
            <a:pPr>
              <a:defRPr/>
            </a:pPr>
            <a:endParaRPr lang="ru-RU" altLang="ru-RU"/>
          </a:p>
        </p:txBody>
      </p:sp>
      <p:sp>
        <p:nvSpPr>
          <p:cNvPr id="4" name="Номер слайда 3">
            <a:extLst>
              <a:ext uri="{FF2B5EF4-FFF2-40B4-BE49-F238E27FC236}">
                <a16:creationId xmlns:a16="http://schemas.microsoft.com/office/drawing/2014/main" id="{D88ABA29-A0EA-5197-E2C3-C358333ED33B}"/>
              </a:ext>
            </a:extLst>
          </p:cNvPr>
          <p:cNvSpPr>
            <a:spLocks noGrp="1"/>
          </p:cNvSpPr>
          <p:nvPr>
            <p:ph type="sldNum" sz="quarter" idx="12"/>
          </p:nvPr>
        </p:nvSpPr>
        <p:spPr/>
        <p:txBody>
          <a:bodyPr/>
          <a:lstStyle>
            <a:lvl1pPr>
              <a:defRPr smtClean="0"/>
            </a:lvl1pPr>
          </a:lstStyle>
          <a:p>
            <a:pPr>
              <a:defRPr/>
            </a:pPr>
            <a:fld id="{2F444C90-DF48-4A6C-ABA6-69A0722D4595}" type="slidenum">
              <a:rPr lang="ru-RU" altLang="ru-RU"/>
              <a:pPr>
                <a:defRPr/>
              </a:pPr>
              <a:t>‹#›</a:t>
            </a:fld>
            <a:endParaRPr lang="ru-RU" altLang="ru-RU"/>
          </a:p>
        </p:txBody>
      </p:sp>
    </p:spTree>
    <p:extLst>
      <p:ext uri="{BB962C8B-B14F-4D97-AF65-F5344CB8AC3E}">
        <p14:creationId xmlns:p14="http://schemas.microsoft.com/office/powerpoint/2010/main" val="3598537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4713A94-95C3-DE08-A096-A8F2398C042C}"/>
              </a:ext>
            </a:extLst>
          </p:cNvPr>
          <p:cNvSpPr>
            <a:spLocks noGrp="1"/>
          </p:cNvSpPr>
          <p:nvPr>
            <p:ph type="dt" sz="half" idx="10"/>
          </p:nvPr>
        </p:nvSpPr>
        <p:spPr/>
        <p:txBody>
          <a:bodyPr/>
          <a:lstStyle>
            <a:lvl1pPr>
              <a:defRPr/>
            </a:lvl1pPr>
          </a:lstStyle>
          <a:p>
            <a:pPr>
              <a:defRPr/>
            </a:pPr>
            <a:endParaRPr lang="ru-RU" altLang="ru-RU"/>
          </a:p>
        </p:txBody>
      </p:sp>
      <p:sp>
        <p:nvSpPr>
          <p:cNvPr id="6" name="Нижний колонтитул 5">
            <a:extLst>
              <a:ext uri="{FF2B5EF4-FFF2-40B4-BE49-F238E27FC236}">
                <a16:creationId xmlns:a16="http://schemas.microsoft.com/office/drawing/2014/main" id="{A7E76561-E178-FD69-DBEB-29D60B7D5107}"/>
              </a:ext>
            </a:extLst>
          </p:cNvPr>
          <p:cNvSpPr>
            <a:spLocks noGrp="1"/>
          </p:cNvSpPr>
          <p:nvPr>
            <p:ph type="ftr" sz="quarter" idx="11"/>
          </p:nvPr>
        </p:nvSpPr>
        <p:spPr/>
        <p:txBody>
          <a:bodyPr/>
          <a:lstStyle>
            <a:lvl1pPr>
              <a:defRPr/>
            </a:lvl1pPr>
          </a:lstStyle>
          <a:p>
            <a:pPr>
              <a:defRPr/>
            </a:pPr>
            <a:endParaRPr lang="ru-RU" altLang="ru-RU"/>
          </a:p>
        </p:txBody>
      </p:sp>
      <p:sp>
        <p:nvSpPr>
          <p:cNvPr id="7" name="Номер слайда 6">
            <a:extLst>
              <a:ext uri="{FF2B5EF4-FFF2-40B4-BE49-F238E27FC236}">
                <a16:creationId xmlns:a16="http://schemas.microsoft.com/office/drawing/2014/main" id="{C75D3921-707C-8FD5-99CC-005821FC70F5}"/>
              </a:ext>
            </a:extLst>
          </p:cNvPr>
          <p:cNvSpPr>
            <a:spLocks noGrp="1"/>
          </p:cNvSpPr>
          <p:nvPr>
            <p:ph type="sldNum" sz="quarter" idx="12"/>
          </p:nvPr>
        </p:nvSpPr>
        <p:spPr/>
        <p:txBody>
          <a:bodyPr/>
          <a:lstStyle>
            <a:lvl1pPr>
              <a:defRPr smtClean="0"/>
            </a:lvl1pPr>
          </a:lstStyle>
          <a:p>
            <a:pPr>
              <a:defRPr/>
            </a:pPr>
            <a:fld id="{314D8300-DDFC-4958-8A8C-228292725D17}" type="slidenum">
              <a:rPr lang="ru-RU" altLang="ru-RU"/>
              <a:pPr>
                <a:defRPr/>
              </a:pPr>
              <a:t>‹#›</a:t>
            </a:fld>
            <a:endParaRPr lang="ru-RU" altLang="ru-RU"/>
          </a:p>
        </p:txBody>
      </p:sp>
    </p:spTree>
    <p:extLst>
      <p:ext uri="{BB962C8B-B14F-4D97-AF65-F5344CB8AC3E}">
        <p14:creationId xmlns:p14="http://schemas.microsoft.com/office/powerpoint/2010/main" val="616113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6E99B6E-89FF-1607-5FE5-E2DF9278A4C9}"/>
              </a:ext>
            </a:extLst>
          </p:cNvPr>
          <p:cNvSpPr>
            <a:spLocks noGrp="1"/>
          </p:cNvSpPr>
          <p:nvPr>
            <p:ph type="dt" sz="half" idx="10"/>
          </p:nvPr>
        </p:nvSpPr>
        <p:spPr/>
        <p:txBody>
          <a:bodyPr/>
          <a:lstStyle>
            <a:lvl1pPr>
              <a:defRPr/>
            </a:lvl1pPr>
          </a:lstStyle>
          <a:p>
            <a:pPr>
              <a:defRPr/>
            </a:pPr>
            <a:endParaRPr lang="ru-RU" altLang="ru-RU"/>
          </a:p>
        </p:txBody>
      </p:sp>
      <p:sp>
        <p:nvSpPr>
          <p:cNvPr id="6" name="Нижний колонтитул 5">
            <a:extLst>
              <a:ext uri="{FF2B5EF4-FFF2-40B4-BE49-F238E27FC236}">
                <a16:creationId xmlns:a16="http://schemas.microsoft.com/office/drawing/2014/main" id="{22C47C5F-CFFE-A2F9-BEDC-ED640BDC1D31}"/>
              </a:ext>
            </a:extLst>
          </p:cNvPr>
          <p:cNvSpPr>
            <a:spLocks noGrp="1"/>
          </p:cNvSpPr>
          <p:nvPr>
            <p:ph type="ftr" sz="quarter" idx="11"/>
          </p:nvPr>
        </p:nvSpPr>
        <p:spPr/>
        <p:txBody>
          <a:bodyPr/>
          <a:lstStyle>
            <a:lvl1pPr>
              <a:defRPr/>
            </a:lvl1pPr>
          </a:lstStyle>
          <a:p>
            <a:pPr>
              <a:defRPr/>
            </a:pPr>
            <a:endParaRPr lang="ru-RU" altLang="ru-RU"/>
          </a:p>
        </p:txBody>
      </p:sp>
      <p:sp>
        <p:nvSpPr>
          <p:cNvPr id="7" name="Номер слайда 6">
            <a:extLst>
              <a:ext uri="{FF2B5EF4-FFF2-40B4-BE49-F238E27FC236}">
                <a16:creationId xmlns:a16="http://schemas.microsoft.com/office/drawing/2014/main" id="{6754DDA1-A07E-23A9-45D6-CC6C449A9350}"/>
              </a:ext>
            </a:extLst>
          </p:cNvPr>
          <p:cNvSpPr>
            <a:spLocks noGrp="1"/>
          </p:cNvSpPr>
          <p:nvPr>
            <p:ph type="sldNum" sz="quarter" idx="12"/>
          </p:nvPr>
        </p:nvSpPr>
        <p:spPr/>
        <p:txBody>
          <a:bodyPr/>
          <a:lstStyle>
            <a:lvl1pPr>
              <a:defRPr smtClean="0"/>
            </a:lvl1pPr>
          </a:lstStyle>
          <a:p>
            <a:pPr>
              <a:defRPr/>
            </a:pPr>
            <a:fld id="{846968E4-414C-427D-AB7E-DF80D3F7BA2D}" type="slidenum">
              <a:rPr lang="ru-RU" altLang="ru-RU"/>
              <a:pPr>
                <a:defRPr/>
              </a:pPr>
              <a:t>‹#›</a:t>
            </a:fld>
            <a:endParaRPr lang="ru-RU" altLang="ru-RU"/>
          </a:p>
        </p:txBody>
      </p:sp>
    </p:spTree>
    <p:extLst>
      <p:ext uri="{BB962C8B-B14F-4D97-AF65-F5344CB8AC3E}">
        <p14:creationId xmlns:p14="http://schemas.microsoft.com/office/powerpoint/2010/main" val="534850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E7B317-9C9D-DCB1-F07B-ABFFCDB48867}"/>
              </a:ext>
            </a:extLst>
          </p:cNvPr>
          <p:cNvSpPr>
            <a:spLocks noGrp="1"/>
          </p:cNvSpPr>
          <p:nvPr>
            <p:ph type="dt" sz="half" idx="10"/>
          </p:nvPr>
        </p:nvSpPr>
        <p:spPr/>
        <p:txBody>
          <a:bodyPr/>
          <a:lstStyle>
            <a:lvl1pPr>
              <a:defRPr/>
            </a:lvl1pPr>
          </a:lstStyle>
          <a:p>
            <a:pPr>
              <a:defRPr/>
            </a:pPr>
            <a:endParaRPr lang="ru-RU" altLang="ru-RU"/>
          </a:p>
        </p:txBody>
      </p:sp>
      <p:sp>
        <p:nvSpPr>
          <p:cNvPr id="5" name="Нижний колонтитул 4">
            <a:extLst>
              <a:ext uri="{FF2B5EF4-FFF2-40B4-BE49-F238E27FC236}">
                <a16:creationId xmlns:a16="http://schemas.microsoft.com/office/drawing/2014/main" id="{903307BE-B1DA-DC35-2DA8-71BC6411FFAB}"/>
              </a:ext>
            </a:extLst>
          </p:cNvPr>
          <p:cNvSpPr>
            <a:spLocks noGrp="1"/>
          </p:cNvSpPr>
          <p:nvPr>
            <p:ph type="ftr" sz="quarter" idx="11"/>
          </p:nvPr>
        </p:nvSpPr>
        <p:spPr/>
        <p:txBody>
          <a:bodyPr/>
          <a:lstStyle>
            <a:lvl1pPr>
              <a:defRPr/>
            </a:lvl1pPr>
          </a:lstStyle>
          <a:p>
            <a:pPr>
              <a:defRPr/>
            </a:pPr>
            <a:endParaRPr lang="ru-RU" altLang="ru-RU"/>
          </a:p>
        </p:txBody>
      </p:sp>
      <p:sp>
        <p:nvSpPr>
          <p:cNvPr id="6" name="Номер слайда 5">
            <a:extLst>
              <a:ext uri="{FF2B5EF4-FFF2-40B4-BE49-F238E27FC236}">
                <a16:creationId xmlns:a16="http://schemas.microsoft.com/office/drawing/2014/main" id="{7A9A3306-D93A-65AD-605E-066AF3FAA012}"/>
              </a:ext>
            </a:extLst>
          </p:cNvPr>
          <p:cNvSpPr>
            <a:spLocks noGrp="1"/>
          </p:cNvSpPr>
          <p:nvPr>
            <p:ph type="sldNum" sz="quarter" idx="12"/>
          </p:nvPr>
        </p:nvSpPr>
        <p:spPr/>
        <p:txBody>
          <a:bodyPr/>
          <a:lstStyle>
            <a:lvl1pPr>
              <a:defRPr smtClean="0"/>
            </a:lvl1pPr>
          </a:lstStyle>
          <a:p>
            <a:pPr>
              <a:defRPr/>
            </a:pPr>
            <a:fld id="{2A165D71-23B3-47C1-B407-208B38404C4E}" type="slidenum">
              <a:rPr lang="ru-RU" altLang="ru-RU"/>
              <a:pPr>
                <a:defRPr/>
              </a:pPr>
              <a:t>‹#›</a:t>
            </a:fld>
            <a:endParaRPr lang="ru-RU" altLang="ru-RU"/>
          </a:p>
        </p:txBody>
      </p:sp>
    </p:spTree>
    <p:extLst>
      <p:ext uri="{BB962C8B-B14F-4D97-AF65-F5344CB8AC3E}">
        <p14:creationId xmlns:p14="http://schemas.microsoft.com/office/powerpoint/2010/main" val="623464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B0C2586-9BEF-14B7-AD99-7A5110D5B239}"/>
              </a:ext>
            </a:extLst>
          </p:cNvPr>
          <p:cNvSpPr>
            <a:spLocks noGrp="1"/>
          </p:cNvSpPr>
          <p:nvPr>
            <p:ph type="dt" sz="half" idx="10"/>
          </p:nvPr>
        </p:nvSpPr>
        <p:spPr/>
        <p:txBody>
          <a:bodyPr/>
          <a:lstStyle>
            <a:lvl1pPr>
              <a:defRPr/>
            </a:lvl1pPr>
          </a:lstStyle>
          <a:p>
            <a:pPr>
              <a:defRPr/>
            </a:pPr>
            <a:endParaRPr lang="ru-RU" altLang="ru-RU"/>
          </a:p>
        </p:txBody>
      </p:sp>
      <p:sp>
        <p:nvSpPr>
          <p:cNvPr id="5" name="Нижний колонтитул 4">
            <a:extLst>
              <a:ext uri="{FF2B5EF4-FFF2-40B4-BE49-F238E27FC236}">
                <a16:creationId xmlns:a16="http://schemas.microsoft.com/office/drawing/2014/main" id="{ECA9D025-4B7A-E42D-91E2-91E505DB9C73}"/>
              </a:ext>
            </a:extLst>
          </p:cNvPr>
          <p:cNvSpPr>
            <a:spLocks noGrp="1"/>
          </p:cNvSpPr>
          <p:nvPr>
            <p:ph type="ftr" sz="quarter" idx="11"/>
          </p:nvPr>
        </p:nvSpPr>
        <p:spPr/>
        <p:txBody>
          <a:bodyPr/>
          <a:lstStyle>
            <a:lvl1pPr>
              <a:defRPr/>
            </a:lvl1pPr>
          </a:lstStyle>
          <a:p>
            <a:pPr>
              <a:defRPr/>
            </a:pPr>
            <a:endParaRPr lang="ru-RU" altLang="ru-RU"/>
          </a:p>
        </p:txBody>
      </p:sp>
      <p:sp>
        <p:nvSpPr>
          <p:cNvPr id="6" name="Номер слайда 5">
            <a:extLst>
              <a:ext uri="{FF2B5EF4-FFF2-40B4-BE49-F238E27FC236}">
                <a16:creationId xmlns:a16="http://schemas.microsoft.com/office/drawing/2014/main" id="{A6D1697B-EF9A-50A0-5528-01384D974DDD}"/>
              </a:ext>
            </a:extLst>
          </p:cNvPr>
          <p:cNvSpPr>
            <a:spLocks noGrp="1"/>
          </p:cNvSpPr>
          <p:nvPr>
            <p:ph type="sldNum" sz="quarter" idx="12"/>
          </p:nvPr>
        </p:nvSpPr>
        <p:spPr/>
        <p:txBody>
          <a:bodyPr/>
          <a:lstStyle>
            <a:lvl1pPr>
              <a:defRPr smtClean="0"/>
            </a:lvl1pPr>
          </a:lstStyle>
          <a:p>
            <a:pPr>
              <a:defRPr/>
            </a:pPr>
            <a:fld id="{D7A8BFFC-BE81-4282-9EFE-32E014A5E740}" type="slidenum">
              <a:rPr lang="ru-RU" altLang="ru-RU"/>
              <a:pPr>
                <a:defRPr/>
              </a:pPr>
              <a:t>‹#›</a:t>
            </a:fld>
            <a:endParaRPr lang="ru-RU" altLang="ru-RU"/>
          </a:p>
        </p:txBody>
      </p:sp>
    </p:spTree>
    <p:extLst>
      <p:ext uri="{BB962C8B-B14F-4D97-AF65-F5344CB8AC3E}">
        <p14:creationId xmlns:p14="http://schemas.microsoft.com/office/powerpoint/2010/main" val="52402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12/20/2024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12/20/2024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12/20/2024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12/20/2024</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7D1BD23-6E54-4D9D-AD88-A2813C73CC25}" type="datetimeFigureOut">
              <a:rPr lang="en-US" dirty="0"/>
              <a:t>12/20/2024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471A834-4F3C-4AF9-9C74-05EC35A0F292}" type="datetimeFigureOut">
              <a:rPr lang="en-US" dirty="0"/>
              <a:t>12/20/2024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12/20/2024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Нижний колонтитул 2"/>
          <p:cNvSpPr>
            <a:spLocks noGrp="1"/>
          </p:cNvSpPr>
          <p:nvPr>
            <p:ph type="ftr" sz="quarter" idx="3"/>
          </p:nvPr>
        </p:nvSpPr>
        <p:spPr>
          <a:xfrm>
            <a:off x="1727200" y="6400800"/>
            <a:ext cx="5616352"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ru-RU"/>
          </a:p>
        </p:txBody>
      </p:sp>
      <p:sp>
        <p:nvSpPr>
          <p:cNvPr id="14" name="Дата 13"/>
          <p:cNvSpPr>
            <a:spLocks noGrp="1"/>
          </p:cNvSpPr>
          <p:nvPr>
            <p:ph type="dt" sz="half" idx="2"/>
          </p:nvPr>
        </p:nvSpPr>
        <p:spPr>
          <a:xfrm>
            <a:off x="7416800" y="6400800"/>
            <a:ext cx="400304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8676AE33-F4F7-45E9-8407-93CCAC0E506D}" type="datetimeFigureOut">
              <a:rPr lang="ru-RU" smtClean="0"/>
              <a:pPr/>
              <a:t>20.12.2024</a:t>
            </a:fld>
            <a:endParaRPr lang="ru-RU"/>
          </a:p>
        </p:txBody>
      </p:sp>
      <p:sp>
        <p:nvSpPr>
          <p:cNvPr id="23" name="Номер слайда 22"/>
          <p:cNvSpPr>
            <a:spLocks noGrp="1"/>
          </p:cNvSpPr>
          <p:nvPr>
            <p:ph type="sldNum" sz="quarter" idx="4"/>
          </p:nvPr>
        </p:nvSpPr>
        <p:spPr>
          <a:xfrm>
            <a:off x="11518603" y="6514568"/>
            <a:ext cx="619051"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A6AC0CE7-C398-48F1-8E1C-D800EE5BF9D4}" type="slidenum">
              <a:rPr lang="ru-RU" smtClean="0"/>
              <a:pPr/>
              <a:t>‹#›</a:t>
            </a:fld>
            <a:endParaRPr lang="ru-RU"/>
          </a:p>
        </p:txBody>
      </p:sp>
      <p:sp>
        <p:nvSpPr>
          <p:cNvPr id="22" name="Заголовок 21"/>
          <p:cNvSpPr>
            <a:spLocks noGrp="1"/>
          </p:cNvSpPr>
          <p:nvPr>
            <p:ph type="title"/>
          </p:nvPr>
        </p:nvSpPr>
        <p:spPr>
          <a:xfrm>
            <a:off x="609600" y="253536"/>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ru-RU"/>
              <a:t>Образец заголовка</a:t>
            </a:r>
            <a:endParaRPr kumimoji="0" lang="en-US"/>
          </a:p>
        </p:txBody>
      </p:sp>
      <p:sp>
        <p:nvSpPr>
          <p:cNvPr id="13" name="Текст 12"/>
          <p:cNvSpPr>
            <a:spLocks noGrp="1"/>
          </p:cNvSpPr>
          <p:nvPr>
            <p:ph type="body" idx="1"/>
          </p:nvPr>
        </p:nvSpPr>
        <p:spPr>
          <a:xfrm>
            <a:off x="609600" y="1646237"/>
            <a:ext cx="10972800" cy="452628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Tree>
    <p:extLst>
      <p:ext uri="{BB962C8B-B14F-4D97-AF65-F5344CB8AC3E}">
        <p14:creationId xmlns:p14="http://schemas.microsoft.com/office/powerpoint/2010/main" val="358758582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4D48FC5-6521-F7DB-3D11-91A96CE672B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08E3E88B-9A68-FEC2-A168-09140EAA296B}"/>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FD5CDBCC-4477-0CDE-3A22-B4576C7965E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ltLang="ru-RU"/>
          </a:p>
        </p:txBody>
      </p:sp>
      <p:sp>
        <p:nvSpPr>
          <p:cNvPr id="1029" name="Rectangle 5">
            <a:extLst>
              <a:ext uri="{FF2B5EF4-FFF2-40B4-BE49-F238E27FC236}">
                <a16:creationId xmlns:a16="http://schemas.microsoft.com/office/drawing/2014/main" id="{CFEBD87A-4048-DDDD-9BBB-D3DE4E5057F9}"/>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p>
        </p:txBody>
      </p:sp>
      <p:sp>
        <p:nvSpPr>
          <p:cNvPr id="1030" name="Rectangle 6">
            <a:extLst>
              <a:ext uri="{FF2B5EF4-FFF2-40B4-BE49-F238E27FC236}">
                <a16:creationId xmlns:a16="http://schemas.microsoft.com/office/drawing/2014/main" id="{634D2D71-0366-3FAC-D072-A7B52B80AAD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27C4FE3-1120-459A-A814-998E0B0CAF24}" type="slidenum">
              <a:rPr lang="ru-RU" altLang="ru-RU"/>
              <a:pPr>
                <a:defRPr/>
              </a:pPr>
              <a:t>‹#›</a:t>
            </a:fld>
            <a:endParaRPr lang="ru-RU" altLang="ru-RU"/>
          </a:p>
        </p:txBody>
      </p:sp>
    </p:spTree>
    <p:extLst>
      <p:ext uri="{BB962C8B-B14F-4D97-AF65-F5344CB8AC3E}">
        <p14:creationId xmlns:p14="http://schemas.microsoft.com/office/powerpoint/2010/main" val="16333052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6.png"/><Relationship Id="rId7" Type="http://schemas.openxmlformats.org/officeDocument/2006/relationships/image" Target="../media/image28.wmf"/><Relationship Id="rId2" Type="http://schemas.openxmlformats.org/officeDocument/2006/relationships/oleObject" Target="../embeddings/oleObject1.bin"/><Relationship Id="rId1" Type="http://schemas.openxmlformats.org/officeDocument/2006/relationships/slideLayout" Target="../slideLayouts/slideLayout19.xml"/><Relationship Id="rId6" Type="http://schemas.openxmlformats.org/officeDocument/2006/relationships/oleObject" Target="../embeddings/oleObject3.bin"/><Relationship Id="rId11" Type="http://schemas.openxmlformats.org/officeDocument/2006/relationships/image" Target="../media/image30.wmf"/><Relationship Id="rId5" Type="http://schemas.openxmlformats.org/officeDocument/2006/relationships/image" Target="../media/image27.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9.wmf"/></Relationships>
</file>

<file path=ppt/slides/_rels/slide23.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6.bin"/><Relationship Id="rId7" Type="http://schemas.openxmlformats.org/officeDocument/2006/relationships/image" Target="../media/image35.wmf"/><Relationship Id="rId2" Type="http://schemas.openxmlformats.org/officeDocument/2006/relationships/image" Target="../media/image32.wmf"/><Relationship Id="rId1" Type="http://schemas.openxmlformats.org/officeDocument/2006/relationships/slideLayout" Target="../slideLayouts/slideLayout19.xml"/><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3.w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7.bin"/><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8.bin"/><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tiff"/><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oleObject" Target="../embeddings/oleObject9.bin"/><Relationship Id="rId1" Type="http://schemas.openxmlformats.org/officeDocument/2006/relationships/slideLayout" Target="../slideLayouts/slideLayout30.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1266455-9277-48ED-8D1E-4BAD4FA2CBBE}"/>
              </a:ext>
            </a:extLst>
          </p:cNvPr>
          <p:cNvPicPr>
            <a:picLocks noChangeAspect="1"/>
          </p:cNvPicPr>
          <p:nvPr/>
        </p:nvPicPr>
        <p:blipFill>
          <a:blip r:embed="rId2"/>
          <a:stretch>
            <a:fillRect/>
          </a:stretch>
        </p:blipFill>
        <p:spPr>
          <a:xfrm>
            <a:off x="0" y="5876046"/>
            <a:ext cx="12192000" cy="1963908"/>
          </a:xfrm>
          <a:prstGeom prst="rect">
            <a:avLst/>
          </a:prstGeom>
        </p:spPr>
      </p:pic>
      <p:sp>
        <p:nvSpPr>
          <p:cNvPr id="2" name="Заголовок 1"/>
          <p:cNvSpPr>
            <a:spLocks noGrp="1"/>
          </p:cNvSpPr>
          <p:nvPr>
            <p:ph type="ctrTitle"/>
          </p:nvPr>
        </p:nvSpPr>
        <p:spPr>
          <a:xfrm>
            <a:off x="463666" y="294894"/>
            <a:ext cx="11397915" cy="5375751"/>
          </a:xfrm>
        </p:spPr>
        <p:txBody>
          <a:bodyPr>
            <a:noAutofit/>
          </a:bodyPr>
          <a:lstStyle/>
          <a:p>
            <a:pPr algn="ctr"/>
            <a:r>
              <a:rPr lang="ru-RU" sz="3200" b="1" dirty="0">
                <a:solidFill>
                  <a:schemeClr val="tx2"/>
                </a:solidFill>
              </a:rPr>
              <a:t>Методологические  пересечения </a:t>
            </a:r>
            <a:br>
              <a:rPr lang="ru-RU" sz="3200" b="1" dirty="0">
                <a:solidFill>
                  <a:schemeClr val="tx2"/>
                </a:solidFill>
              </a:rPr>
            </a:br>
            <a:r>
              <a:rPr lang="ru-RU" sz="3200" b="1" dirty="0">
                <a:solidFill>
                  <a:schemeClr val="tx2"/>
                </a:solidFill>
              </a:rPr>
              <a:t>квантовой  физики     </a:t>
            </a:r>
            <a:br>
              <a:rPr lang="ru-RU" sz="3200" b="1" dirty="0">
                <a:solidFill>
                  <a:schemeClr val="tx2"/>
                </a:solidFill>
              </a:rPr>
            </a:br>
            <a:r>
              <a:rPr lang="ru-RU" sz="3200" b="1" dirty="0">
                <a:solidFill>
                  <a:schemeClr val="tx2"/>
                </a:solidFill>
              </a:rPr>
              <a:t>и    п с и х о семантики   сознания</a:t>
            </a:r>
            <a:br>
              <a:rPr lang="ru-RU" sz="2400" b="1" dirty="0">
                <a:solidFill>
                  <a:schemeClr val="tx2"/>
                </a:solidFill>
              </a:rPr>
            </a:br>
            <a:br>
              <a:rPr lang="ru-RU" sz="2400" b="1" dirty="0">
                <a:solidFill>
                  <a:schemeClr val="tx2"/>
                </a:solidFill>
              </a:rPr>
            </a:br>
            <a:br>
              <a:rPr lang="ru-RU" sz="2400" b="1" dirty="0">
                <a:solidFill>
                  <a:schemeClr val="tx2"/>
                </a:solidFill>
              </a:rPr>
            </a:br>
            <a:r>
              <a:rPr lang="ru-RU" sz="2400" b="1" dirty="0">
                <a:solidFill>
                  <a:schemeClr val="tx2"/>
                </a:solidFill>
              </a:rPr>
              <a:t>В. Ф.  П е т р е н к о  ,   А. П.  С у п р у н ,  С . П .  Супрун. </a:t>
            </a:r>
            <a:br>
              <a:rPr lang="ru-RU" sz="2400" b="1" dirty="0">
                <a:solidFill>
                  <a:schemeClr val="tx2"/>
                </a:solidFill>
              </a:rPr>
            </a:br>
            <a:br>
              <a:rPr lang="ru-RU" sz="2400" b="1" dirty="0">
                <a:solidFill>
                  <a:schemeClr val="tx2"/>
                </a:solidFill>
              </a:rPr>
            </a:br>
            <a:r>
              <a:rPr lang="ru-RU" sz="2400" b="1" dirty="0">
                <a:solidFill>
                  <a:schemeClr val="tx2"/>
                </a:solidFill>
              </a:rPr>
              <a:t>М о с к о в с к и й    г о с у д а р с т в е н </a:t>
            </a:r>
            <a:r>
              <a:rPr lang="ru-RU" sz="2400" b="1" dirty="0" err="1">
                <a:solidFill>
                  <a:schemeClr val="tx2"/>
                </a:solidFill>
              </a:rPr>
              <a:t>н</a:t>
            </a:r>
            <a:r>
              <a:rPr lang="ru-RU" sz="2400" b="1" dirty="0">
                <a:solidFill>
                  <a:schemeClr val="tx2"/>
                </a:solidFill>
              </a:rPr>
              <a:t> ы й    у н и в е р с и т е т,   Ф И Ц   И У   Р А Н   (Р о с </a:t>
            </a:r>
            <a:r>
              <a:rPr lang="ru-RU" sz="2400" b="1" dirty="0" err="1">
                <a:solidFill>
                  <a:schemeClr val="tx2"/>
                </a:solidFill>
              </a:rPr>
              <a:t>с</a:t>
            </a:r>
            <a:r>
              <a:rPr lang="ru-RU" sz="2400" b="1" dirty="0">
                <a:solidFill>
                  <a:schemeClr val="tx2"/>
                </a:solidFill>
              </a:rPr>
              <a:t> и я ,   М о с к в а)</a:t>
            </a:r>
            <a:br>
              <a:rPr lang="ru-RU" sz="2400" b="1" dirty="0">
                <a:solidFill>
                  <a:schemeClr val="tx2"/>
                </a:solidFill>
              </a:rPr>
            </a:br>
            <a:br>
              <a:rPr lang="ru-RU" sz="2400" b="1" dirty="0">
                <a:solidFill>
                  <a:schemeClr val="tx2"/>
                </a:solidFill>
              </a:rPr>
            </a:br>
            <a:br>
              <a:rPr lang="ru-RU" sz="2400" b="1" dirty="0">
                <a:solidFill>
                  <a:schemeClr val="tx2"/>
                </a:solidFill>
              </a:rPr>
            </a:br>
            <a:br>
              <a:rPr lang="ru-RU" sz="2400" b="1" dirty="0">
                <a:solidFill>
                  <a:schemeClr val="tx2"/>
                </a:solidFill>
              </a:rPr>
            </a:br>
            <a:br>
              <a:rPr lang="ru-RU" sz="2400" b="1" dirty="0">
                <a:solidFill>
                  <a:schemeClr val="tx2"/>
                </a:solidFill>
              </a:rPr>
            </a:br>
            <a:r>
              <a:rPr lang="ru-RU" sz="2400" b="1" dirty="0">
                <a:solidFill>
                  <a:schemeClr val="tx2"/>
                </a:solidFill>
              </a:rPr>
              <a:t>                                                  </a:t>
            </a:r>
            <a:r>
              <a:rPr lang="en-US" sz="2400" b="1" dirty="0">
                <a:solidFill>
                  <a:schemeClr val="tx2"/>
                </a:solidFill>
                <a:latin typeface="Miama Nueva" panose="02000603000000000000" pitchFamily="2" charset="-52"/>
              </a:rPr>
              <a:t>“</a:t>
            </a:r>
            <a:r>
              <a:rPr lang="ru-RU" sz="2400" b="1" dirty="0">
                <a:solidFill>
                  <a:schemeClr val="tx2"/>
                </a:solidFill>
                <a:latin typeface="Miama Nueva" panose="02000603000000000000" pitchFamily="2" charset="-52"/>
              </a:rPr>
              <a:t> К а к   м н о г о   м ы  з н а е м   и   к а к   м а л о   мы   п о н и м а е м</a:t>
            </a:r>
            <a:r>
              <a:rPr lang="en-US" sz="2400" b="1" dirty="0">
                <a:solidFill>
                  <a:schemeClr val="tx2"/>
                </a:solidFill>
                <a:latin typeface="Miama Nueva" panose="02000603000000000000" pitchFamily="2" charset="-52"/>
              </a:rPr>
              <a:t>”    </a:t>
            </a:r>
            <a:br>
              <a:rPr lang="en-US" sz="2400" b="1" dirty="0">
                <a:solidFill>
                  <a:schemeClr val="tx2"/>
                </a:solidFill>
                <a:latin typeface="Miama Nueva" panose="02000603000000000000" pitchFamily="2" charset="-52"/>
              </a:rPr>
            </a:br>
            <a:r>
              <a:rPr lang="ru-RU" sz="2400" b="1" dirty="0">
                <a:solidFill>
                  <a:schemeClr val="tx2"/>
                </a:solidFill>
                <a:latin typeface="Miama Nueva" panose="02000603000000000000" pitchFamily="2" charset="-52"/>
              </a:rPr>
              <a:t>                                                            </a:t>
            </a:r>
            <a:br>
              <a:rPr lang="ru-RU" sz="2400" b="1" dirty="0">
                <a:solidFill>
                  <a:schemeClr val="tx2"/>
                </a:solidFill>
                <a:latin typeface="Miama Nueva" panose="02000603000000000000" pitchFamily="2" charset="-52"/>
              </a:rPr>
            </a:br>
            <a:r>
              <a:rPr lang="ru-RU" sz="2400" b="1" dirty="0">
                <a:solidFill>
                  <a:schemeClr val="tx2"/>
                </a:solidFill>
                <a:latin typeface="Miama Nueva" panose="02000603000000000000" pitchFamily="2" charset="-52"/>
              </a:rPr>
              <a:t>                                                                         А л ь б е р т    Э й н ш т е й н</a:t>
            </a:r>
            <a:br>
              <a:rPr lang="ru-RU" sz="2400" b="1" dirty="0">
                <a:solidFill>
                  <a:schemeClr val="tx2"/>
                </a:solidFill>
              </a:rPr>
            </a:br>
            <a:endParaRPr lang="ru-RU" sz="4400" b="1" dirty="0">
              <a:solidFill>
                <a:schemeClr val="tx2"/>
              </a:solidFill>
            </a:endParaRPr>
          </a:p>
        </p:txBody>
      </p:sp>
    </p:spTree>
    <p:extLst>
      <p:ext uri="{BB962C8B-B14F-4D97-AF65-F5344CB8AC3E}">
        <p14:creationId xmlns:p14="http://schemas.microsoft.com/office/powerpoint/2010/main" val="306239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16264" y="333828"/>
            <a:ext cx="8525205" cy="749656"/>
          </a:xfrm>
        </p:spPr>
        <p:txBody>
          <a:bodyPr>
            <a:normAutofit/>
          </a:bodyPr>
          <a:lstStyle/>
          <a:p>
            <a:r>
              <a:rPr lang="ru-RU" sz="4400" dirty="0">
                <a:solidFill>
                  <a:schemeClr val="tx2"/>
                </a:solidFill>
              </a:rPr>
              <a:t>Квантовая   физика   и   психосемантика</a:t>
            </a:r>
          </a:p>
        </p:txBody>
      </p:sp>
      <p:sp>
        <p:nvSpPr>
          <p:cNvPr id="7" name="Прямоугольник 6"/>
          <p:cNvSpPr/>
          <p:nvPr/>
        </p:nvSpPr>
        <p:spPr>
          <a:xfrm>
            <a:off x="1303361" y="1554651"/>
            <a:ext cx="9635320" cy="2308324"/>
          </a:xfrm>
          <a:prstGeom prst="rect">
            <a:avLst/>
          </a:prstGeom>
        </p:spPr>
        <p:txBody>
          <a:bodyPr wrap="square">
            <a:spAutoFit/>
          </a:bodyPr>
          <a:lstStyle/>
          <a:p>
            <a:pPr algn="just"/>
            <a:r>
              <a:rPr lang="ru-RU" b="1" dirty="0">
                <a:latin typeface="Calibri" panose="020F0502020204030204" pitchFamily="34" charset="0"/>
                <a:ea typeface="Calibri" panose="020F0502020204030204" pitchFamily="34" charset="0"/>
                <a:cs typeface="Times New Roman" panose="02020603050405020304" pitchFamily="18" charset="0"/>
              </a:rPr>
              <a:t>Наиболее востребованным математическим аппаратом исследований в психосемантике является факторный анализ (метод главных компонент), относящийся, согласно классификации основоположника теории систем Л. Фон Берталанфи, инструментом системного анализа. </a:t>
            </a:r>
          </a:p>
          <a:p>
            <a:pPr algn="just"/>
            <a:r>
              <a:rPr lang="ru-RU" b="1" dirty="0">
                <a:latin typeface="Calibri" panose="020F0502020204030204" pitchFamily="34" charset="0"/>
                <a:ea typeface="Calibri" panose="020F0502020204030204" pitchFamily="34" charset="0"/>
                <a:cs typeface="Times New Roman" panose="02020603050405020304" pitchFamily="18" charset="0"/>
              </a:rPr>
              <a:t>Формально определение факторов, определяющих восприятие и оценку субъектом себя и своего окружения, сводится, как и в квантовой механике, к решению некоторого характеристического уравнения, определяющего собственные вектора и собственные значения некоторого оператора.</a:t>
            </a:r>
          </a:p>
        </p:txBody>
      </p:sp>
      <p:sp>
        <p:nvSpPr>
          <p:cNvPr id="6" name="Прямоугольник 5"/>
          <p:cNvSpPr/>
          <p:nvPr/>
        </p:nvSpPr>
        <p:spPr>
          <a:xfrm>
            <a:off x="1303361" y="4071836"/>
            <a:ext cx="9635320" cy="646331"/>
          </a:xfrm>
          <a:prstGeom prst="rect">
            <a:avLst/>
          </a:prstGeom>
        </p:spPr>
        <p:txBody>
          <a:bodyPr wrap="square">
            <a:spAutoFit/>
          </a:bodyPr>
          <a:lstStyle/>
          <a:p>
            <a:pPr algn="just"/>
            <a:r>
              <a:rPr lang="ru-RU" b="1" dirty="0">
                <a:latin typeface="Calibri" panose="020F0502020204030204" pitchFamily="34" charset="0"/>
                <a:ea typeface="Calibri" panose="020F0502020204030204" pitchFamily="34" charset="0"/>
                <a:cs typeface="Times New Roman" panose="02020603050405020304" pitchFamily="18" charset="0"/>
              </a:rPr>
              <a:t>Это сходство обнаруживает целый ряд интересных параллелей между психосемантикой и квантовой механикой.</a:t>
            </a:r>
          </a:p>
        </p:txBody>
      </p:sp>
    </p:spTree>
    <p:extLst>
      <p:ext uri="{BB962C8B-B14F-4D97-AF65-F5344CB8AC3E}">
        <p14:creationId xmlns:p14="http://schemas.microsoft.com/office/powerpoint/2010/main" val="3823799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ru-RU" dirty="0"/>
              <a:t>РЕЛЯТИВИСТСКАЯ ПСИХОСЕМАНТИКА</a:t>
            </a:r>
          </a:p>
        </p:txBody>
      </p:sp>
      <p:sp>
        <p:nvSpPr>
          <p:cNvPr id="3" name="Подзаголовок 2"/>
          <p:cNvSpPr>
            <a:spLocks noGrp="1"/>
          </p:cNvSpPr>
          <p:nvPr>
            <p:ph type="subTitle" idx="1"/>
          </p:nvPr>
        </p:nvSpPr>
        <p:spPr>
          <a:xfrm>
            <a:off x="1952596" y="3286124"/>
            <a:ext cx="8274746" cy="1752600"/>
          </a:xfrm>
        </p:spPr>
        <p:txBody>
          <a:bodyPr/>
          <a:lstStyle/>
          <a:p>
            <a:pPr algn="ctr"/>
            <a:r>
              <a:rPr lang="ru-RU" dirty="0"/>
              <a:t>Эффекты </a:t>
            </a:r>
            <a:r>
              <a:rPr lang="ru-RU" dirty="0" err="1"/>
              <a:t>психомерики</a:t>
            </a: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a:t>Первая и вторая сигнальные системы</a:t>
            </a:r>
          </a:p>
        </p:txBody>
      </p:sp>
      <p:sp>
        <p:nvSpPr>
          <p:cNvPr id="3" name="Содержимое 2"/>
          <p:cNvSpPr>
            <a:spLocks noGrp="1"/>
          </p:cNvSpPr>
          <p:nvPr>
            <p:ph idx="1"/>
          </p:nvPr>
        </p:nvSpPr>
        <p:spPr>
          <a:xfrm>
            <a:off x="1981200" y="1646236"/>
            <a:ext cx="8229600" cy="5068912"/>
          </a:xfrm>
        </p:spPr>
        <p:txBody>
          <a:bodyPr>
            <a:normAutofit fontScale="70000" lnSpcReduction="20000"/>
          </a:bodyPr>
          <a:lstStyle/>
          <a:p>
            <a:r>
              <a:rPr lang="ru-RU" dirty="0"/>
              <a:t>Известный физик Вернер фон Гейзенберг как-то заметил: «</a:t>
            </a:r>
            <a:r>
              <a:rPr lang="ru-RU" i="1" dirty="0"/>
              <a:t>… понимание любого рода, будь оно научным или нет, зависит от нашего языка, от того, что мы можем передавать наши мысли. Всякое описание явлений, опытов и их результатов также основывается на языке как на единственном средстве понимания. Слова этого языка выражают понятия повседневной жизни, которые в научном языке физики могут быть уточнены до понятий классической физики. … Как только физик попытался бы отказаться от этой базы, он потерял бы возможность однозначно объясняться и не смог бы развивать свою науку далее</a:t>
            </a:r>
            <a:r>
              <a:rPr lang="ru-RU" dirty="0"/>
              <a:t>» (Гейзенберг, 1989. с. 87-88). </a:t>
            </a:r>
          </a:p>
          <a:p>
            <a:r>
              <a:rPr lang="ru-RU" dirty="0"/>
              <a:t>Кажется совершенно очевидным, что любое знание транслируется в некоторой знаковой системе. И.П. Павлов называл язык второй сигнальной системой, в отличие от первой – наших ощущений. Но ощущения (переживания) – это тоже не сама реальность, а лишь её знаки.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Семиотические ограничения трансляции знания</a:t>
            </a:r>
          </a:p>
        </p:txBody>
      </p:sp>
      <p:sp>
        <p:nvSpPr>
          <p:cNvPr id="3" name="Содержимое 2"/>
          <p:cNvSpPr>
            <a:spLocks noGrp="1"/>
          </p:cNvSpPr>
          <p:nvPr>
            <p:ph idx="1"/>
          </p:nvPr>
        </p:nvSpPr>
        <p:spPr>
          <a:xfrm>
            <a:off x="1981200" y="1646237"/>
            <a:ext cx="8229600" cy="4926035"/>
          </a:xfrm>
        </p:spPr>
        <p:txBody>
          <a:bodyPr>
            <a:normAutofit fontScale="70000" lnSpcReduction="20000"/>
          </a:bodyPr>
          <a:lstStyle/>
          <a:p>
            <a:r>
              <a:rPr lang="ru-RU" dirty="0"/>
              <a:t>Очевидно, что первая и вторая сигнальные системы различаются: одна предназначена для «личных» коммуникаций с реальностью, а вторая - для межличностных, но это, тем не менее, только знаки. Знаковые системы являются предметом науки семиотики и, следовательно, ограничения, связанные с аксиоматикой семиотики являются неизбежными ограничениями любой науки в плане описания и моделирования того, что мы называем объективной реальностью. В частности, «законы» семиотики могут неявно включаться в законы, формулируемые в рамках  использующей её науки, и существенно сказываться на нашем представлении о реальности. Поэтому нам следует более внимательно рассмотреть  сам способ объектного семиотического представления реальности и его ограничения.</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53536"/>
            <a:ext cx="8229600" cy="746572"/>
          </a:xfrm>
        </p:spPr>
        <p:txBody>
          <a:bodyPr>
            <a:normAutofit fontScale="90000"/>
          </a:bodyPr>
          <a:lstStyle/>
          <a:p>
            <a:r>
              <a:rPr lang="ru-RU" dirty="0"/>
              <a:t>Ментальная карта и Реальность</a:t>
            </a:r>
          </a:p>
        </p:txBody>
      </p:sp>
      <p:sp>
        <p:nvSpPr>
          <p:cNvPr id="3" name="Содержимое 2"/>
          <p:cNvSpPr>
            <a:spLocks noGrp="1"/>
          </p:cNvSpPr>
          <p:nvPr>
            <p:ph idx="1"/>
          </p:nvPr>
        </p:nvSpPr>
        <p:spPr>
          <a:xfrm>
            <a:off x="1981200" y="1500174"/>
            <a:ext cx="8229600" cy="5214974"/>
          </a:xfrm>
        </p:spPr>
        <p:txBody>
          <a:bodyPr>
            <a:noAutofit/>
          </a:bodyPr>
          <a:lstStyle/>
          <a:p>
            <a:r>
              <a:rPr lang="ru-RU" sz="1600" dirty="0"/>
              <a:t>Признавая «сигнальный» по происхождению характер наших ощущений, предназначенных для ориентации в Реальности, стоящей «по ту сторону» ощущений, мы должны признать и </a:t>
            </a:r>
            <a:r>
              <a:rPr lang="ru-RU" sz="1600" i="1" dirty="0"/>
              <a:t>модельный</a:t>
            </a:r>
            <a:r>
              <a:rPr lang="ru-RU" sz="1600" dirty="0"/>
              <a:t>, </a:t>
            </a:r>
            <a:r>
              <a:rPr lang="ru-RU" sz="1600" i="1" dirty="0"/>
              <a:t>знаковый</a:t>
            </a:r>
            <a:r>
              <a:rPr lang="ru-RU" sz="1600" dirty="0"/>
              <a:t> характер наших представлений о ней. Очевидно, что с помощью знаков можно построить «ментальную карту» того, что мы называем «внешним окружением», но карта - это не территория, как говорил Бергсон, а объект – это не вещь «по ту сторону ощущений», а лишь знаковое представление некоторого устойчивого комплекса ощущений, имеющего для нас значение. Вопрос о том, соответствует ли объекту, представленному как некоторый знак (или знаки) на ментальной карте, некоторая «вещь» по ту сторону ощущений излишен. Действительно ли Реальность разорвана на отдельные «</a:t>
            </a:r>
            <a:r>
              <a:rPr lang="ru-RU" sz="1600" dirty="0" err="1"/>
              <a:t>самодостаточные</a:t>
            </a:r>
            <a:r>
              <a:rPr lang="ru-RU" sz="1600" dirty="0"/>
              <a:t>» куски, или это только один из способов её представления и упорядочивания наших ощущений, удобный только до некоторого предела? Мы не можем выйти в этот «по ту сторонний» мир, а потому и поспешные выводы о нем могут привести к логическому тупику. Постулируя существование некоторой абсолютной «вещи» (в Платоновском смысле) и знаковое описание её в виде объекта как относительное и неточное  представление, мы неявно вносим в наши теории дополнительные ограничения, не имеющие достаточного основания. Как говорил Оккам: «не стоит плодить сущности без необходимости».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err="1"/>
              <a:t>Второсигнальное</a:t>
            </a:r>
            <a:r>
              <a:rPr lang="ru-RU" dirty="0"/>
              <a:t> </a:t>
            </a:r>
            <a:r>
              <a:rPr lang="ru-RU" dirty="0" err="1"/>
              <a:t>представлние</a:t>
            </a:r>
            <a:r>
              <a:rPr lang="ru-RU" dirty="0"/>
              <a:t> объекта</a:t>
            </a:r>
          </a:p>
        </p:txBody>
      </p:sp>
      <p:sp>
        <p:nvSpPr>
          <p:cNvPr id="3" name="Содержимое 2"/>
          <p:cNvSpPr>
            <a:spLocks noGrp="1"/>
          </p:cNvSpPr>
          <p:nvPr>
            <p:ph idx="1"/>
          </p:nvPr>
        </p:nvSpPr>
        <p:spPr>
          <a:xfrm>
            <a:off x="1981200" y="1646237"/>
            <a:ext cx="8229600" cy="4926035"/>
          </a:xfrm>
        </p:spPr>
        <p:txBody>
          <a:bodyPr>
            <a:normAutofit fontScale="55000" lnSpcReduction="20000"/>
          </a:bodyPr>
          <a:lstStyle/>
          <a:p>
            <a:r>
              <a:rPr lang="ru-RU" dirty="0"/>
              <a:t>Описание объекта дается обычно через перечисление его качеств и их интенсивностей, например, электрон имеет массу, заряд, спин, скорость и т.д. Некоторые характеристики являются однозначными (например, заряд), другие – нет (например, импульс). На первом этапе определения модельного эквивалента ментальной карты, наиболее очевидным и естественным представляется отображение </a:t>
            </a:r>
            <a:r>
              <a:rPr lang="ru-RU" b="1" i="1" dirty="0"/>
              <a:t>ментального пространства</a:t>
            </a:r>
            <a:r>
              <a:rPr lang="ru-RU" i="1" dirty="0"/>
              <a:t> «первой сигнальной системы»</a:t>
            </a:r>
            <a:r>
              <a:rPr lang="ru-RU" dirty="0"/>
              <a:t> в </a:t>
            </a:r>
            <a:r>
              <a:rPr lang="ru-RU" i="1" dirty="0"/>
              <a:t>векторное</a:t>
            </a:r>
            <a:r>
              <a:rPr lang="ru-RU" b="1" i="1" dirty="0"/>
              <a:t> пространство</a:t>
            </a:r>
            <a:r>
              <a:rPr lang="ru-RU" i="1" dirty="0"/>
              <a:t> </a:t>
            </a:r>
            <a:r>
              <a:rPr lang="ru-RU" b="1" i="1" dirty="0"/>
              <a:t>свойств</a:t>
            </a:r>
            <a:r>
              <a:rPr lang="ru-RU" dirty="0"/>
              <a:t> «</a:t>
            </a:r>
            <a:r>
              <a:rPr lang="ru-RU" i="1" dirty="0"/>
              <a:t>второй сигнальной системы»</a:t>
            </a:r>
            <a:r>
              <a:rPr lang="ru-RU" dirty="0"/>
              <a:t>, что, по сути, явно или неявно и делается лингвистами в ситуации прямого (абсолютного) определения объектов через свойства: </a:t>
            </a:r>
          </a:p>
          <a:p>
            <a:r>
              <a:rPr lang="ru-RU" dirty="0"/>
              <a:t>                               .                </a:t>
            </a:r>
          </a:p>
          <a:p>
            <a:endParaRPr lang="ru-RU" dirty="0"/>
          </a:p>
          <a:p>
            <a:endParaRPr lang="ru-RU" dirty="0"/>
          </a:p>
          <a:p>
            <a:r>
              <a:rPr lang="ru-RU" dirty="0"/>
              <a:t>Здесь объект  ментального пространства отображается в вектор  в пространстве свойств . Косвенное (относительное) определение объекта реализуется  при соотнесении его с другими объектами с помощью метонимии и </a:t>
            </a:r>
            <a:r>
              <a:rPr lang="ru-RU" dirty="0" err="1"/>
              <a:t>метафории</a:t>
            </a:r>
            <a:r>
              <a:rPr lang="ru-RU" dirty="0"/>
              <a:t>. Абсолютное определение дается через перечисление свойств объекта и их интенсивностей (обычно в словарях).</a:t>
            </a:r>
          </a:p>
          <a:p>
            <a:endParaRPr lang="ru-RU" dirty="0"/>
          </a:p>
        </p:txBody>
      </p:sp>
      <p:pic>
        <p:nvPicPr>
          <p:cNvPr id="4" name="Рисунок 3" descr="1.wmf"/>
          <p:cNvPicPr>
            <a:picLocks noChangeAspect="1"/>
          </p:cNvPicPr>
          <p:nvPr/>
        </p:nvPicPr>
        <p:blipFill>
          <a:blip r:embed="rId2" cstate="print"/>
          <a:stretch>
            <a:fillRect/>
          </a:stretch>
        </p:blipFill>
        <p:spPr>
          <a:xfrm>
            <a:off x="4024299" y="3929066"/>
            <a:ext cx="3250429" cy="50006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Представление объекта в </a:t>
            </a:r>
            <a:r>
              <a:rPr lang="ru-RU" dirty="0" err="1"/>
              <a:t>психосемантике</a:t>
            </a:r>
            <a:endParaRPr lang="ru-RU" dirty="0"/>
          </a:p>
        </p:txBody>
      </p:sp>
      <p:sp>
        <p:nvSpPr>
          <p:cNvPr id="3" name="Содержимое 2"/>
          <p:cNvSpPr>
            <a:spLocks noGrp="1"/>
          </p:cNvSpPr>
          <p:nvPr>
            <p:ph idx="1"/>
          </p:nvPr>
        </p:nvSpPr>
        <p:spPr>
          <a:xfrm>
            <a:off x="2095472" y="1714490"/>
            <a:ext cx="8229600" cy="2000263"/>
          </a:xfrm>
        </p:spPr>
        <p:txBody>
          <a:bodyPr>
            <a:normAutofit fontScale="77500" lnSpcReduction="20000"/>
          </a:bodyPr>
          <a:lstStyle/>
          <a:p>
            <a:r>
              <a:rPr lang="ru-RU" dirty="0"/>
              <a:t>Поскольку каждый объект может быть описан через выраженность своих свойств, то его можно представить как вектор  в пространстве свойств с координатами </a:t>
            </a:r>
            <a:r>
              <a:rPr lang="en-US" dirty="0"/>
              <a:t>                    </a:t>
            </a:r>
            <a:r>
              <a:rPr lang="ru-RU" dirty="0"/>
              <a:t>, где </a:t>
            </a:r>
            <a:r>
              <a:rPr lang="en-US" sz="2300" i="1" dirty="0" err="1">
                <a:solidFill>
                  <a:srgbClr val="FFFF00"/>
                </a:solidFill>
                <a:latin typeface="Times New Roman" pitchFamily="18" charset="0"/>
              </a:rPr>
              <a:t>Q</a:t>
            </a:r>
            <a:r>
              <a:rPr lang="en-US" sz="2300" i="1" baseline="-25000" dirty="0" err="1">
                <a:solidFill>
                  <a:srgbClr val="FFFF00"/>
                </a:solidFill>
                <a:latin typeface="Times New Roman" pitchFamily="18" charset="0"/>
              </a:rPr>
              <a:t>i</a:t>
            </a:r>
            <a:r>
              <a:rPr lang="ru-RU" dirty="0"/>
              <a:t> - выраженность (интенсивность) </a:t>
            </a:r>
            <a:r>
              <a:rPr lang="ru-RU" i="1" dirty="0"/>
              <a:t>i</a:t>
            </a:r>
            <a:r>
              <a:rPr lang="ru-RU" dirty="0"/>
              <a:t>-го свойства, или в виде «профиля свойств». </a:t>
            </a:r>
          </a:p>
        </p:txBody>
      </p:sp>
      <p:pic>
        <p:nvPicPr>
          <p:cNvPr id="1026" name="Picture 2" descr="Профиль"/>
          <p:cNvPicPr>
            <a:picLocks noChangeAspect="1" noChangeArrowheads="1"/>
          </p:cNvPicPr>
          <p:nvPr/>
        </p:nvPicPr>
        <p:blipFill>
          <a:blip r:embed="rId2" cstate="print"/>
          <a:srcRect/>
          <a:stretch>
            <a:fillRect/>
          </a:stretch>
        </p:blipFill>
        <p:spPr bwMode="auto">
          <a:xfrm>
            <a:off x="3524232" y="3786190"/>
            <a:ext cx="4366818" cy="2643206"/>
          </a:xfrm>
          <a:prstGeom prst="rect">
            <a:avLst/>
          </a:prstGeom>
          <a:noFill/>
          <a:ln w="9525">
            <a:noFill/>
            <a:miter lim="800000"/>
            <a:headEnd/>
            <a:tailEnd/>
          </a:ln>
        </p:spPr>
      </p:pic>
      <p:pic>
        <p:nvPicPr>
          <p:cNvPr id="5" name="Рисунок 4" descr="2.wmf"/>
          <p:cNvPicPr>
            <a:picLocks noChangeAspect="1"/>
          </p:cNvPicPr>
          <p:nvPr/>
        </p:nvPicPr>
        <p:blipFill>
          <a:blip r:embed="rId3" cstate="print"/>
          <a:stretch>
            <a:fillRect/>
          </a:stretch>
        </p:blipFill>
        <p:spPr>
          <a:xfrm>
            <a:off x="4667240" y="2643182"/>
            <a:ext cx="1428760" cy="3475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Представление объекта в </a:t>
            </a:r>
            <a:r>
              <a:rPr lang="ru-RU" dirty="0" err="1"/>
              <a:t>психосемантике</a:t>
            </a:r>
            <a:endParaRPr lang="ru-RU" dirty="0"/>
          </a:p>
        </p:txBody>
      </p:sp>
      <p:sp>
        <p:nvSpPr>
          <p:cNvPr id="3" name="Содержимое 2"/>
          <p:cNvSpPr>
            <a:spLocks noGrp="1"/>
          </p:cNvSpPr>
          <p:nvPr>
            <p:ph idx="1"/>
          </p:nvPr>
        </p:nvSpPr>
        <p:spPr/>
        <p:txBody>
          <a:bodyPr>
            <a:normAutofit fontScale="70000" lnSpcReduction="20000"/>
          </a:bodyPr>
          <a:lstStyle/>
          <a:p>
            <a:r>
              <a:rPr lang="ru-RU" dirty="0"/>
              <a:t>Поскольку ментальная карта – это наше субъективное представление Реальности (ее виртуальная психическая модель, по которой мы ориентируемся в окружающем мире), то для понимания законов психики и поведения индивида необходимо, научиться строить, как минимум, соответствующие фрагменты этой карты. Принципы построения ментальной карты, исходя из вышеизложенных рассуждений, с необходимостью должны отвечать следующим требованиям: </a:t>
            </a:r>
          </a:p>
          <a:p>
            <a:pPr marL="514350" indent="-514350">
              <a:buFont typeface="+mj-lt"/>
              <a:buAutoNum type="arabicPeriod"/>
            </a:pPr>
            <a:r>
              <a:rPr lang="ru-RU" dirty="0"/>
              <a:t>Теоретический эквивалент ментальной карты (концепт) должен давать </a:t>
            </a:r>
            <a:r>
              <a:rPr lang="ru-RU" i="1" dirty="0"/>
              <a:t>адекватное ей знаковое представление</a:t>
            </a:r>
            <a:r>
              <a:rPr lang="ru-RU" dirty="0"/>
              <a:t> в некотором пространстве признаков. Такое пространство признаков (свойств) должно предполагать возможность проводить </a:t>
            </a:r>
            <a:r>
              <a:rPr lang="ru-RU" i="1" dirty="0"/>
              <a:t>полноценное описание</a:t>
            </a:r>
            <a:r>
              <a:rPr lang="ru-RU" dirty="0"/>
              <a:t> явлений. </a:t>
            </a:r>
          </a:p>
          <a:p>
            <a:pPr marL="514350" indent="-514350">
              <a:buFont typeface="+mj-lt"/>
              <a:buAutoNum type="arabicPeriod"/>
            </a:pPr>
            <a:r>
              <a:rPr lang="ru-RU" dirty="0"/>
              <a:t>Формальный семиотический метод представления объектов на ментальной карте, должен быть </a:t>
            </a:r>
            <a:r>
              <a:rPr lang="ru-RU" i="1" dirty="0"/>
              <a:t>универсальным</a:t>
            </a:r>
            <a:r>
              <a:rPr lang="ru-RU" dirty="0"/>
              <a:t>, т.е. применимым для объектов любой природы, как в гуманитарных, так и естественных науках.</a:t>
            </a:r>
          </a:p>
          <a:p>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Представление объекта в </a:t>
            </a:r>
            <a:r>
              <a:rPr lang="ru-RU" dirty="0" err="1"/>
              <a:t>психосемантике</a:t>
            </a:r>
            <a:endParaRPr lang="ru-RU" dirty="0"/>
          </a:p>
        </p:txBody>
      </p:sp>
      <p:sp>
        <p:nvSpPr>
          <p:cNvPr id="3" name="Содержимое 2"/>
          <p:cNvSpPr>
            <a:spLocks noGrp="1"/>
          </p:cNvSpPr>
          <p:nvPr>
            <p:ph idx="1"/>
          </p:nvPr>
        </p:nvSpPr>
        <p:spPr>
          <a:xfrm>
            <a:off x="1981200" y="1646237"/>
            <a:ext cx="8229600" cy="4783159"/>
          </a:xfrm>
        </p:spPr>
        <p:txBody>
          <a:bodyPr>
            <a:normAutofit fontScale="62500" lnSpcReduction="20000"/>
          </a:bodyPr>
          <a:lstStyle/>
          <a:p>
            <a:r>
              <a:rPr lang="ru-RU" dirty="0"/>
              <a:t>Вначале разберем конкретный пример. </a:t>
            </a:r>
          </a:p>
          <a:p>
            <a:r>
              <a:rPr lang="ru-RU" dirty="0"/>
              <a:t>Для простоты предположим, что мы исследуем объект, описываемый всего тремя характеристиками: , например, – чашку с кофе, которую мы пьем в салоне движущегося автомобиля. Пусть для определенности: </a:t>
            </a:r>
            <a:r>
              <a:rPr lang="en-US" i="1" dirty="0"/>
              <a:t>Q</a:t>
            </a:r>
            <a:r>
              <a:rPr lang="ru-RU" i="1" baseline="-25000" dirty="0"/>
              <a:t>1</a:t>
            </a:r>
            <a:r>
              <a:rPr lang="ru-RU" i="1" dirty="0"/>
              <a:t> </a:t>
            </a:r>
            <a:r>
              <a:rPr lang="ru-RU" dirty="0"/>
              <a:t>– </a:t>
            </a:r>
            <a:r>
              <a:rPr lang="ru-RU" i="1" dirty="0"/>
              <a:t>скорость</a:t>
            </a:r>
            <a:r>
              <a:rPr lang="ru-RU" dirty="0"/>
              <a:t> нашей чашки (или интенсивность движения автомобиля), </a:t>
            </a:r>
            <a:r>
              <a:rPr lang="en-US" i="1" dirty="0"/>
              <a:t>Q</a:t>
            </a:r>
            <a:r>
              <a:rPr lang="ru-RU" i="1" baseline="-25000" dirty="0"/>
              <a:t>2</a:t>
            </a:r>
            <a:r>
              <a:rPr lang="ru-RU" i="1" dirty="0"/>
              <a:t> </a:t>
            </a:r>
            <a:r>
              <a:rPr lang="ru-RU" dirty="0"/>
              <a:t>– </a:t>
            </a:r>
            <a:r>
              <a:rPr lang="ru-RU" i="1" dirty="0"/>
              <a:t>интенсивность цвета</a:t>
            </a:r>
            <a:r>
              <a:rPr lang="ru-RU" dirty="0"/>
              <a:t> (или вкуса, запаха и пр.), </a:t>
            </a:r>
            <a:r>
              <a:rPr lang="en-US" i="1" dirty="0"/>
              <a:t>Q</a:t>
            </a:r>
            <a:r>
              <a:rPr lang="ru-RU" i="1" baseline="-25000" dirty="0"/>
              <a:t>3</a:t>
            </a:r>
            <a:r>
              <a:rPr lang="ru-RU" i="1" dirty="0"/>
              <a:t> </a:t>
            </a:r>
            <a:r>
              <a:rPr lang="ru-RU" dirty="0"/>
              <a:t>– </a:t>
            </a:r>
            <a:r>
              <a:rPr lang="ru-RU" i="1" dirty="0"/>
              <a:t>масса</a:t>
            </a:r>
            <a:r>
              <a:rPr lang="ru-RU" dirty="0"/>
              <a:t> (в физике она понимается как </a:t>
            </a:r>
            <a:r>
              <a:rPr lang="ru-RU" i="1" dirty="0"/>
              <a:t>степень устойчивости</a:t>
            </a:r>
            <a:r>
              <a:rPr lang="ru-RU" dirty="0"/>
              <a:t> </a:t>
            </a:r>
            <a:r>
              <a:rPr lang="ru-RU" i="1" dirty="0"/>
              <a:t>скорости</a:t>
            </a:r>
            <a:r>
              <a:rPr lang="ru-RU" dirty="0"/>
              <a:t> к действию силы, направленной на ее изменение). Верификацию наших выводов удобнее всего провести на физических примерах, поскольку физика является наиболее теоретически разработанной и экспериментально проверенной наукой. Если наши логические конструкции будут вступать с ней в противоречие, то это будет свидетельствовать об ошибочности предлагаемого подхода и </a:t>
            </a:r>
            <a:r>
              <a:rPr lang="ru-RU" i="1" dirty="0"/>
              <a:t>к любой другой</a:t>
            </a:r>
            <a:r>
              <a:rPr lang="ru-RU" dirty="0"/>
              <a:t> формальной знаковой системе.</a:t>
            </a:r>
          </a:p>
          <a:p>
            <a:r>
              <a:rPr lang="ru-RU" dirty="0"/>
              <a:t>Конкретный и несколько странный пример выбран потому, что нам необходимо для последующего анализа включить в описание явления самые разные свойства из различных областей знания. </a:t>
            </a:r>
          </a:p>
          <a:p>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Представление объекта в </a:t>
            </a:r>
            <a:r>
              <a:rPr lang="ru-RU" dirty="0" err="1"/>
              <a:t>психосемантике</a:t>
            </a:r>
            <a:endParaRPr lang="ru-RU" dirty="0"/>
          </a:p>
        </p:txBody>
      </p:sp>
      <p:sp>
        <p:nvSpPr>
          <p:cNvPr id="3" name="Содержимое 2"/>
          <p:cNvSpPr>
            <a:spLocks noGrp="1"/>
          </p:cNvSpPr>
          <p:nvPr>
            <p:ph idx="1"/>
          </p:nvPr>
        </p:nvSpPr>
        <p:spPr/>
        <p:txBody>
          <a:bodyPr/>
          <a:lstStyle/>
          <a:p>
            <a:r>
              <a:rPr lang="ru-RU" dirty="0"/>
              <a:t>Если мы просто сольем две чашки кофе вместе, то объединение двух одинаковых объектов  по правилам векторного сложения должно дать следующий результат: </a:t>
            </a:r>
          </a:p>
          <a:p>
            <a:r>
              <a:rPr lang="ru-RU" dirty="0"/>
              <a:t>. </a:t>
            </a:r>
          </a:p>
        </p:txBody>
      </p:sp>
      <p:pic>
        <p:nvPicPr>
          <p:cNvPr id="4" name="Рисунок 3" descr="4.wmf"/>
          <p:cNvPicPr>
            <a:picLocks noChangeAspect="1"/>
          </p:cNvPicPr>
          <p:nvPr/>
        </p:nvPicPr>
        <p:blipFill>
          <a:blip r:embed="rId2" cstate="print"/>
          <a:stretch>
            <a:fillRect/>
          </a:stretch>
        </p:blipFill>
        <p:spPr>
          <a:xfrm>
            <a:off x="2952728" y="4572008"/>
            <a:ext cx="6269534" cy="9471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23732" y="160736"/>
            <a:ext cx="4633528" cy="749656"/>
          </a:xfrm>
        </p:spPr>
        <p:txBody>
          <a:bodyPr>
            <a:normAutofit/>
          </a:bodyPr>
          <a:lstStyle/>
          <a:p>
            <a:r>
              <a:rPr lang="ru-RU" sz="4400" dirty="0">
                <a:solidFill>
                  <a:schemeClr val="tx2"/>
                </a:solidFill>
              </a:rPr>
              <a:t>Классическая  физика</a:t>
            </a:r>
          </a:p>
        </p:txBody>
      </p:sp>
      <p:sp>
        <p:nvSpPr>
          <p:cNvPr id="6" name="Прямоугольник 5"/>
          <p:cNvSpPr/>
          <p:nvPr/>
        </p:nvSpPr>
        <p:spPr>
          <a:xfrm>
            <a:off x="1931160" y="3904751"/>
            <a:ext cx="8748327" cy="1900905"/>
          </a:xfrm>
          <a:prstGeom prst="rect">
            <a:avLst/>
          </a:prstGeom>
        </p:spPr>
        <p:txBody>
          <a:bodyPr wrap="square">
            <a:spAutoFit/>
          </a:bodyPr>
          <a:lstStyle/>
          <a:p>
            <a:pPr algn="just">
              <a:lnSpc>
                <a:spcPct val="107000"/>
              </a:lnSpc>
              <a:spcAft>
                <a:spcPts val="800"/>
              </a:spcAft>
            </a:pPr>
            <a:r>
              <a:rPr lang="ru-RU" sz="1400" dirty="0" err="1">
                <a:latin typeface="Calibri" panose="020F0502020204030204" pitchFamily="34" charset="0"/>
                <a:cs typeface="Times New Roman" panose="02020603050405020304" pitchFamily="18" charset="0"/>
              </a:rPr>
              <a:t>Галиле́о</a:t>
            </a:r>
            <a:r>
              <a:rPr lang="ru-RU" sz="1400" dirty="0">
                <a:latin typeface="Calibri" panose="020F0502020204030204" pitchFamily="34" charset="0"/>
                <a:cs typeface="Times New Roman" panose="02020603050405020304" pitchFamily="18" charset="0"/>
              </a:rPr>
              <a:t> </a:t>
            </a:r>
            <a:r>
              <a:rPr lang="ru-RU" sz="1400" dirty="0" err="1">
                <a:latin typeface="Calibri" panose="020F0502020204030204" pitchFamily="34" charset="0"/>
                <a:cs typeface="Times New Roman" panose="02020603050405020304" pitchFamily="18" charset="0"/>
              </a:rPr>
              <a:t>Галиле́й</a:t>
            </a:r>
            <a:r>
              <a:rPr lang="ru-RU" sz="1400" dirty="0">
                <a:latin typeface="Calibri" panose="020F0502020204030204" pitchFamily="34" charset="0"/>
                <a:cs typeface="Times New Roman" panose="02020603050405020304" pitchFamily="18" charset="0"/>
              </a:rPr>
              <a:t> </a:t>
            </a:r>
            <a:r>
              <a:rPr lang="ru-RU" sz="1400" b="1" dirty="0">
                <a:latin typeface="Calibri" panose="020F0502020204030204" pitchFamily="34" charset="0"/>
                <a:cs typeface="Times New Roman" panose="02020603050405020304" pitchFamily="18" charset="0"/>
              </a:rPr>
              <a:t>—</a:t>
            </a:r>
            <a:r>
              <a:rPr lang="ru-RU" sz="1400" dirty="0">
                <a:latin typeface="Calibri" panose="020F0502020204030204" pitchFamily="34" charset="0"/>
                <a:cs typeface="Times New Roman" panose="02020603050405020304" pitchFamily="18" charset="0"/>
              </a:rPr>
              <a:t> итальянский физик, механик, астроном, философ, математик. Он сделал ряд выдающихся астрономических открытий и считается основателем экспериментальной физики. Своими экспериментами он опроверг умозрительную метафизику Аристотеля и заложил фундамент классической механики. </a:t>
            </a:r>
          </a:p>
          <a:p>
            <a:pPr algn="just">
              <a:lnSpc>
                <a:spcPct val="107000"/>
              </a:lnSpc>
              <a:spcAft>
                <a:spcPts val="800"/>
              </a:spcAft>
            </a:pPr>
            <a:endParaRPr lang="ru-RU" sz="1400" dirty="0">
              <a:latin typeface="Calibri" panose="020F0502020204030204" pitchFamily="34" charset="0"/>
              <a:cs typeface="Times New Roman" panose="02020603050405020304" pitchFamily="18" charset="0"/>
            </a:endParaRPr>
          </a:p>
          <a:p>
            <a:pPr algn="just">
              <a:lnSpc>
                <a:spcPct val="107000"/>
              </a:lnSpc>
              <a:spcAft>
                <a:spcPts val="800"/>
              </a:spcAft>
            </a:pPr>
            <a:r>
              <a:rPr lang="ru-RU" sz="1400" dirty="0" err="1">
                <a:latin typeface="Calibri" panose="020F0502020204030204" pitchFamily="34" charset="0"/>
                <a:cs typeface="Times New Roman" panose="02020603050405020304" pitchFamily="18" charset="0"/>
              </a:rPr>
              <a:t>Исаа́к</a:t>
            </a:r>
            <a:r>
              <a:rPr lang="ru-RU" sz="1400" dirty="0">
                <a:latin typeface="Calibri" panose="020F0502020204030204" pitchFamily="34" charset="0"/>
                <a:cs typeface="Times New Roman" panose="02020603050405020304" pitchFamily="18" charset="0"/>
              </a:rPr>
              <a:t> </a:t>
            </a:r>
            <a:r>
              <a:rPr lang="ru-RU" sz="1400" dirty="0" err="1">
                <a:latin typeface="Calibri" panose="020F0502020204030204" pitchFamily="34" charset="0"/>
                <a:cs typeface="Times New Roman" panose="02020603050405020304" pitchFamily="18" charset="0"/>
              </a:rPr>
              <a:t>Нью́то́н</a:t>
            </a:r>
            <a:r>
              <a:rPr lang="ru-RU" sz="1400" dirty="0">
                <a:latin typeface="Calibri" panose="020F0502020204030204" pitchFamily="34" charset="0"/>
                <a:cs typeface="Times New Roman" panose="02020603050405020304" pitchFamily="18" charset="0"/>
              </a:rPr>
              <a:t> </a:t>
            </a:r>
            <a:r>
              <a:rPr lang="ru-RU" sz="1400" b="1" dirty="0">
                <a:latin typeface="Calibri" panose="020F0502020204030204" pitchFamily="34" charset="0"/>
                <a:cs typeface="Times New Roman" panose="02020603050405020304" pitchFamily="18" charset="0"/>
              </a:rPr>
              <a:t>— </a:t>
            </a:r>
            <a:r>
              <a:rPr lang="ru-RU" sz="1400" dirty="0">
                <a:latin typeface="Arial" panose="020B0604020202020204" pitchFamily="34" charset="0"/>
              </a:rPr>
              <a:t>а</a:t>
            </a:r>
            <a:r>
              <a:rPr lang="ru-RU" sz="1400" dirty="0">
                <a:latin typeface="Calibri" panose="020F0502020204030204" pitchFamily="34" charset="0"/>
                <a:cs typeface="Times New Roman" panose="02020603050405020304" pitchFamily="18" charset="0"/>
              </a:rPr>
              <a:t>нглийский физик, математик, механик и астроном, один из создателей классической физики. Автор фундаментального труда «Математические начала натуральной философии», в котором он изложил закон всемирного тяготения и три закона механики, ставшие основой классической механики. </a:t>
            </a:r>
          </a:p>
        </p:txBody>
      </p:sp>
      <p:pic>
        <p:nvPicPr>
          <p:cNvPr id="9" name="Рисунок 8">
            <a:extLst>
              <a:ext uri="{FF2B5EF4-FFF2-40B4-BE49-F238E27FC236}">
                <a16:creationId xmlns:a16="http://schemas.microsoft.com/office/drawing/2014/main" id="{61A9D753-BCE6-4CD4-94A7-E8D9236E787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75530" y="1102564"/>
            <a:ext cx="1449893" cy="1878423"/>
          </a:xfrm>
          <a:prstGeom prst="rect">
            <a:avLst/>
          </a:prstGeom>
          <a:noFill/>
          <a:ln>
            <a:noFill/>
          </a:ln>
        </p:spPr>
      </p:pic>
      <p:sp>
        <p:nvSpPr>
          <p:cNvPr id="15" name="TextBox 14">
            <a:extLst>
              <a:ext uri="{FF2B5EF4-FFF2-40B4-BE49-F238E27FC236}">
                <a16:creationId xmlns:a16="http://schemas.microsoft.com/office/drawing/2014/main" id="{1A2422CE-9EC7-47FF-BDCC-B1C09421BD5D}"/>
              </a:ext>
            </a:extLst>
          </p:cNvPr>
          <p:cNvSpPr txBox="1"/>
          <p:nvPr/>
        </p:nvSpPr>
        <p:spPr>
          <a:xfrm>
            <a:off x="2116918" y="3012181"/>
            <a:ext cx="2287325" cy="430887"/>
          </a:xfrm>
          <a:prstGeom prst="rect">
            <a:avLst/>
          </a:prstGeom>
          <a:noFill/>
        </p:spPr>
        <p:txBody>
          <a:bodyPr wrap="square">
            <a:spAutoFit/>
          </a:bodyPr>
          <a:lstStyle/>
          <a:p>
            <a:pPr algn="ctr"/>
            <a:r>
              <a:rPr lang="ru-RU" sz="1100" b="1" dirty="0" err="1">
                <a:latin typeface="Calibri" panose="020F0502020204030204" pitchFamily="34" charset="0"/>
                <a:cs typeface="Times New Roman" panose="02020603050405020304" pitchFamily="18" charset="0"/>
              </a:rPr>
              <a:t>Галиле́о</a:t>
            </a:r>
            <a:r>
              <a:rPr lang="ru-RU" sz="1100" b="1" dirty="0">
                <a:latin typeface="Calibri" panose="020F0502020204030204" pitchFamily="34" charset="0"/>
                <a:cs typeface="Times New Roman" panose="02020603050405020304" pitchFamily="18" charset="0"/>
              </a:rPr>
              <a:t> </a:t>
            </a:r>
            <a:r>
              <a:rPr lang="ru-RU" sz="1100" b="1" dirty="0" err="1">
                <a:latin typeface="Calibri" panose="020F0502020204030204" pitchFamily="34" charset="0"/>
                <a:cs typeface="Times New Roman" panose="02020603050405020304" pitchFamily="18" charset="0"/>
              </a:rPr>
              <a:t>Галиле́й</a:t>
            </a:r>
            <a:endParaRPr lang="ru-RU" sz="1100" b="1" dirty="0">
              <a:latin typeface="Calibri" panose="020F0502020204030204" pitchFamily="34" charset="0"/>
              <a:cs typeface="Times New Roman" panose="02020603050405020304" pitchFamily="18" charset="0"/>
            </a:endParaRPr>
          </a:p>
          <a:p>
            <a:r>
              <a:rPr lang="ru-RU" sz="1100" b="1" dirty="0">
                <a:latin typeface="Calibri" panose="020F0502020204030204" pitchFamily="34" charset="0"/>
                <a:cs typeface="Times New Roman" panose="02020603050405020304" pitchFamily="18" charset="0"/>
              </a:rPr>
              <a:t>15 февраля 1564 — 8 января 1642</a:t>
            </a:r>
          </a:p>
        </p:txBody>
      </p:sp>
      <p:pic>
        <p:nvPicPr>
          <p:cNvPr id="16" name="Рисунок 15">
            <a:extLst>
              <a:ext uri="{FF2B5EF4-FFF2-40B4-BE49-F238E27FC236}">
                <a16:creationId xmlns:a16="http://schemas.microsoft.com/office/drawing/2014/main" id="{CAA14AB8-46B1-4696-AADE-FAAA6067058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618339" y="1212188"/>
            <a:ext cx="1281244" cy="1787394"/>
          </a:xfrm>
          <a:prstGeom prst="rect">
            <a:avLst/>
          </a:prstGeom>
          <a:noFill/>
          <a:ln>
            <a:noFill/>
          </a:ln>
        </p:spPr>
      </p:pic>
      <p:sp>
        <p:nvSpPr>
          <p:cNvPr id="17" name="TextBox 16">
            <a:extLst>
              <a:ext uri="{FF2B5EF4-FFF2-40B4-BE49-F238E27FC236}">
                <a16:creationId xmlns:a16="http://schemas.microsoft.com/office/drawing/2014/main" id="{F92279CC-B5DB-4551-B928-912C12DC3E41}"/>
              </a:ext>
            </a:extLst>
          </p:cNvPr>
          <p:cNvSpPr txBox="1"/>
          <p:nvPr/>
        </p:nvSpPr>
        <p:spPr>
          <a:xfrm>
            <a:off x="8194270" y="3096825"/>
            <a:ext cx="2287324" cy="510385"/>
          </a:xfrm>
          <a:prstGeom prst="rect">
            <a:avLst/>
          </a:prstGeom>
          <a:noFill/>
        </p:spPr>
        <p:txBody>
          <a:bodyPr wrap="square">
            <a:spAutoFit/>
          </a:bodyPr>
          <a:lstStyle/>
          <a:p>
            <a:pPr algn="ctr">
              <a:lnSpc>
                <a:spcPct val="107000"/>
              </a:lnSpc>
              <a:spcAft>
                <a:spcPts val="800"/>
              </a:spcAft>
            </a:pPr>
            <a:r>
              <a:rPr lang="ru-RU" sz="1000" dirty="0" err="1">
                <a:latin typeface="Arial" panose="020B0604020202020204" pitchFamily="34" charset="0"/>
              </a:rPr>
              <a:t>Исаа́к</a:t>
            </a:r>
            <a:r>
              <a:rPr lang="ru-RU" sz="1000" dirty="0">
                <a:latin typeface="Arial" panose="020B0604020202020204" pitchFamily="34" charset="0"/>
              </a:rPr>
              <a:t> </a:t>
            </a:r>
            <a:r>
              <a:rPr lang="ru-RU" sz="1000" dirty="0" err="1">
                <a:latin typeface="Arial" panose="020B0604020202020204" pitchFamily="34" charset="0"/>
              </a:rPr>
              <a:t>Нью́то́н</a:t>
            </a:r>
            <a:endParaRPr lang="ru-RU" sz="1000" dirty="0">
              <a:latin typeface="Arial" panose="020B0604020202020204" pitchFamily="34" charset="0"/>
            </a:endParaRPr>
          </a:p>
          <a:p>
            <a:r>
              <a:rPr lang="ru-RU" sz="1000" dirty="0">
                <a:latin typeface="Arial" panose="020B0604020202020204" pitchFamily="34" charset="0"/>
              </a:rPr>
              <a:t>25 декабря 1642 — 20 марта 1727</a:t>
            </a:r>
          </a:p>
        </p:txBody>
      </p:sp>
    </p:spTree>
    <p:extLst>
      <p:ext uri="{BB962C8B-B14F-4D97-AF65-F5344CB8AC3E}">
        <p14:creationId xmlns:p14="http://schemas.microsoft.com/office/powerpoint/2010/main" val="2056984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Представление объекта в </a:t>
            </a:r>
            <a:r>
              <a:rPr lang="ru-RU" dirty="0" err="1"/>
              <a:t>психосемантике</a:t>
            </a:r>
            <a:endParaRPr lang="ru-RU" dirty="0"/>
          </a:p>
        </p:txBody>
      </p:sp>
      <p:sp>
        <p:nvSpPr>
          <p:cNvPr id="3" name="Содержимое 2"/>
          <p:cNvSpPr>
            <a:spLocks noGrp="1"/>
          </p:cNvSpPr>
          <p:nvPr>
            <p:ph idx="1"/>
          </p:nvPr>
        </p:nvSpPr>
        <p:spPr>
          <a:xfrm>
            <a:off x="1981200" y="1646237"/>
            <a:ext cx="8229600" cy="4854597"/>
          </a:xfrm>
        </p:spPr>
        <p:txBody>
          <a:bodyPr>
            <a:normAutofit fontScale="70000" lnSpcReduction="20000"/>
          </a:bodyPr>
          <a:lstStyle/>
          <a:p>
            <a:r>
              <a:rPr lang="ru-RU" dirty="0"/>
              <a:t>Но, скорость </a:t>
            </a:r>
            <a:r>
              <a:rPr lang="en-US" i="1" dirty="0">
                <a:solidFill>
                  <a:srgbClr val="FFFF00"/>
                </a:solidFill>
              </a:rPr>
              <a:t>Q</a:t>
            </a:r>
            <a:r>
              <a:rPr lang="ru-RU" i="1" baseline="-25000" dirty="0">
                <a:solidFill>
                  <a:srgbClr val="FFFF00"/>
                </a:solidFill>
              </a:rPr>
              <a:t>1</a:t>
            </a:r>
            <a:r>
              <a:rPr lang="ru-RU" i="1" baseline="-25000" dirty="0"/>
              <a:t> </a:t>
            </a:r>
            <a:r>
              <a:rPr lang="ru-RU" dirty="0"/>
              <a:t> должна остаться </a:t>
            </a:r>
            <a:r>
              <a:rPr lang="ru-RU" i="1" dirty="0"/>
              <a:t>неизменной</a:t>
            </a:r>
            <a:r>
              <a:rPr lang="ru-RU" dirty="0"/>
              <a:t>. Интенсивность цвета (вкуса, запаха)  кофе также </a:t>
            </a:r>
            <a:r>
              <a:rPr lang="ru-RU" i="1" dirty="0"/>
              <a:t>не изменится</a:t>
            </a:r>
            <a:r>
              <a:rPr lang="ru-RU" dirty="0"/>
              <a:t>. А вот </a:t>
            </a:r>
            <a:r>
              <a:rPr lang="ru-RU" i="1" dirty="0"/>
              <a:t>масса</a:t>
            </a:r>
            <a:r>
              <a:rPr lang="ru-RU" dirty="0"/>
              <a:t> </a:t>
            </a:r>
            <a:r>
              <a:rPr lang="en-US" i="1" dirty="0">
                <a:solidFill>
                  <a:srgbClr val="FFFF00"/>
                </a:solidFill>
              </a:rPr>
              <a:t>Q</a:t>
            </a:r>
            <a:r>
              <a:rPr lang="ru-RU" i="1" baseline="-25000" dirty="0">
                <a:solidFill>
                  <a:srgbClr val="FFFF00"/>
                </a:solidFill>
              </a:rPr>
              <a:t>3</a:t>
            </a:r>
            <a:r>
              <a:rPr lang="ru-RU" i="1" dirty="0"/>
              <a:t> </a:t>
            </a:r>
            <a:r>
              <a:rPr lang="ru-RU" dirty="0"/>
              <a:t>при объединении двух одинаковых тел </a:t>
            </a:r>
            <a:r>
              <a:rPr lang="ru-RU" i="1" dirty="0"/>
              <a:t>действительно возрастет вдвое</a:t>
            </a:r>
            <a:r>
              <a:rPr lang="ru-RU" dirty="0"/>
              <a:t>. Отсюда вывод: </a:t>
            </a:r>
            <a:r>
              <a:rPr lang="ru-RU" i="1" dirty="0"/>
              <a:t>масса объекта не является свойством в том смысле, в котором мы используем этот термин в отношении таких его характеристик как скорость, цвет, вкус, запах и т.п., поскольку она изменяется</a:t>
            </a:r>
            <a:r>
              <a:rPr lang="ru-RU" dirty="0"/>
              <a:t> </a:t>
            </a:r>
            <a:r>
              <a:rPr lang="ru-RU" i="1" dirty="0"/>
              <a:t>по иным законам</a:t>
            </a:r>
            <a:r>
              <a:rPr lang="ru-RU" dirty="0"/>
              <a:t>. Фактически </a:t>
            </a:r>
            <a:r>
              <a:rPr lang="ru-RU" b="1" i="1" dirty="0"/>
              <a:t>масса</a:t>
            </a:r>
            <a:r>
              <a:rPr lang="ru-RU" i="1" dirty="0"/>
              <a:t> отражает не интенсивность какого-то независимого самостоятельного качества</a:t>
            </a:r>
            <a:r>
              <a:rPr lang="ru-RU" dirty="0"/>
              <a:t>, а </a:t>
            </a:r>
            <a:r>
              <a:rPr lang="ru-RU" i="1" dirty="0"/>
              <a:t>количество качества</a:t>
            </a:r>
            <a:r>
              <a:rPr lang="ru-RU" dirty="0"/>
              <a:t> или его </a:t>
            </a:r>
            <a:r>
              <a:rPr lang="ru-RU" b="1" i="1" dirty="0"/>
              <a:t>устойчивость к изменениям</a:t>
            </a:r>
            <a:r>
              <a:rPr lang="ru-RU" dirty="0"/>
              <a:t> (инерционность или ригидность). Подобно ригидности ведут себя и некоторые другие характеристики объектов: силовые, энергетические и пр. Как будет показано ниже, они являются </a:t>
            </a:r>
            <a:r>
              <a:rPr lang="ru-RU" i="1" dirty="0"/>
              <a:t>производными от массы</a:t>
            </a:r>
            <a:r>
              <a:rPr lang="ru-RU" dirty="0"/>
              <a:t> и свойствами не являются.</a:t>
            </a:r>
          </a:p>
          <a:p>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Представление объекта в </a:t>
            </a:r>
            <a:r>
              <a:rPr lang="ru-RU" dirty="0" err="1"/>
              <a:t>психосемантике</a:t>
            </a:r>
            <a:endParaRPr lang="ru-RU" dirty="0"/>
          </a:p>
        </p:txBody>
      </p:sp>
      <p:sp>
        <p:nvSpPr>
          <p:cNvPr id="3" name="Содержимое 2"/>
          <p:cNvSpPr>
            <a:spLocks noGrp="1"/>
          </p:cNvSpPr>
          <p:nvPr>
            <p:ph idx="1"/>
          </p:nvPr>
        </p:nvSpPr>
        <p:spPr/>
        <p:txBody>
          <a:bodyPr>
            <a:normAutofit fontScale="85000" lnSpcReduction="20000"/>
          </a:bodyPr>
          <a:lstStyle/>
          <a:p>
            <a:r>
              <a:rPr lang="ru-RU" dirty="0"/>
              <a:t>В связи с этим, введем новые обозначения: будем записывать интенсивность </a:t>
            </a:r>
            <a:r>
              <a:rPr lang="en-US" i="1" dirty="0">
                <a:solidFill>
                  <a:srgbClr val="FFFF00"/>
                </a:solidFill>
              </a:rPr>
              <a:t>j</a:t>
            </a:r>
            <a:r>
              <a:rPr lang="ru-RU" dirty="0"/>
              <a:t>-го качества через </a:t>
            </a:r>
            <a:r>
              <a:rPr lang="en-US" i="1" dirty="0" err="1">
                <a:solidFill>
                  <a:srgbClr val="FFFF00"/>
                </a:solidFill>
              </a:rPr>
              <a:t>V</a:t>
            </a:r>
            <a:r>
              <a:rPr lang="en-US" i="1" baseline="-25000" dirty="0" err="1">
                <a:solidFill>
                  <a:srgbClr val="FFFF00"/>
                </a:solidFill>
              </a:rPr>
              <a:t>j</a:t>
            </a:r>
            <a:r>
              <a:rPr lang="ru-RU" dirty="0"/>
              <a:t>, а ригидность объекта – через </a:t>
            </a:r>
            <a:r>
              <a:rPr lang="en-US" i="1" dirty="0"/>
              <a:t>U</a:t>
            </a:r>
            <a:r>
              <a:rPr lang="en-US" i="1" baseline="-25000" dirty="0"/>
              <a:t>H</a:t>
            </a:r>
            <a:r>
              <a:rPr lang="ru-RU" dirty="0"/>
              <a:t>. </a:t>
            </a:r>
          </a:p>
          <a:p>
            <a:r>
              <a:rPr lang="ru-RU" dirty="0"/>
              <a:t>Следовательно, задание двух одинаковых объектов  в нашем примере определится двумя одинаковыми наборами</a:t>
            </a:r>
            <a:r>
              <a:rPr lang="en-US" dirty="0"/>
              <a:t>                  </a:t>
            </a:r>
            <a:r>
              <a:rPr lang="ru-RU" dirty="0"/>
              <a:t>, а сложение объектов должно подчиняться правилу: 					</a:t>
            </a:r>
          </a:p>
          <a:p>
            <a:endParaRPr lang="ru-RU" dirty="0"/>
          </a:p>
          <a:p>
            <a:r>
              <a:rPr lang="ru-RU" dirty="0"/>
              <a:t>Очевидно, что семиотическое описание объектов в виде </a:t>
            </a:r>
            <a:r>
              <a:rPr lang="ru-RU" i="1" dirty="0"/>
              <a:t>векторного представления</a:t>
            </a:r>
            <a:r>
              <a:rPr lang="ru-RU" dirty="0"/>
              <a:t> является неадекватным, поскольку правило сложения объектов не соответствует правилу сложения векторов.</a:t>
            </a:r>
          </a:p>
        </p:txBody>
      </p:sp>
      <p:pic>
        <p:nvPicPr>
          <p:cNvPr id="4" name="Рисунок 3" descr="5.wmf"/>
          <p:cNvPicPr>
            <a:picLocks noChangeAspect="1"/>
          </p:cNvPicPr>
          <p:nvPr/>
        </p:nvPicPr>
        <p:blipFill>
          <a:blip r:embed="rId2" cstate="print"/>
          <a:stretch>
            <a:fillRect/>
          </a:stretch>
        </p:blipFill>
        <p:spPr>
          <a:xfrm>
            <a:off x="9399387" y="2960554"/>
            <a:ext cx="1428760" cy="468446"/>
          </a:xfrm>
          <a:prstGeom prst="rect">
            <a:avLst/>
          </a:prstGeom>
        </p:spPr>
      </p:pic>
      <p:pic>
        <p:nvPicPr>
          <p:cNvPr id="5" name="Рисунок 4" descr="6.wmf"/>
          <p:cNvPicPr>
            <a:picLocks noChangeAspect="1"/>
          </p:cNvPicPr>
          <p:nvPr/>
        </p:nvPicPr>
        <p:blipFill>
          <a:blip r:embed="rId3" cstate="print"/>
          <a:stretch>
            <a:fillRect/>
          </a:stretch>
        </p:blipFill>
        <p:spPr>
          <a:xfrm>
            <a:off x="3928313" y="3855425"/>
            <a:ext cx="3775511" cy="50006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472" y="357166"/>
            <a:ext cx="8229600" cy="785834"/>
          </a:xfrm>
        </p:spPr>
        <p:txBody>
          <a:bodyPr>
            <a:normAutofit fontScale="90000"/>
          </a:bodyPr>
          <a:lstStyle/>
          <a:p>
            <a:r>
              <a:rPr lang="ru-RU" dirty="0"/>
              <a:t>Семантическое пространство</a:t>
            </a:r>
          </a:p>
        </p:txBody>
      </p:sp>
      <p:graphicFrame>
        <p:nvGraphicFramePr>
          <p:cNvPr id="4" name="Содержимое 3"/>
          <p:cNvGraphicFramePr>
            <a:graphicFrameLocks noGrp="1" noChangeAspect="1"/>
          </p:cNvGraphicFramePr>
          <p:nvPr>
            <p:ph idx="1"/>
          </p:nvPr>
        </p:nvGraphicFramePr>
        <p:xfrm>
          <a:off x="4310050" y="2428868"/>
          <a:ext cx="2786082" cy="2980514"/>
        </p:xfrm>
        <a:graphic>
          <a:graphicData uri="http://schemas.openxmlformats.org/presentationml/2006/ole">
            <mc:AlternateContent xmlns:mc="http://schemas.openxmlformats.org/markup-compatibility/2006">
              <mc:Choice xmlns:v="urn:schemas-microsoft-com:vml" Requires="v">
                <p:oleObj name="Точечный рисунок" r:id="rId2" imgW="5877745" imgH="6287378" progId="Paint.Picture">
                  <p:embed/>
                </p:oleObj>
              </mc:Choice>
              <mc:Fallback>
                <p:oleObj name="Точечный рисунок" r:id="rId2" imgW="5877745" imgH="6287378" progId="Paint.Picture">
                  <p:embed/>
                  <p:pic>
                    <p:nvPicPr>
                      <p:cNvPr id="4" name="Содержимое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50" y="2428868"/>
                        <a:ext cx="2786082" cy="29805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Прямоугольник 4"/>
          <p:cNvSpPr/>
          <p:nvPr/>
        </p:nvSpPr>
        <p:spPr>
          <a:xfrm>
            <a:off x="2166910" y="1500174"/>
            <a:ext cx="7858180" cy="923330"/>
          </a:xfrm>
          <a:prstGeom prst="rect">
            <a:avLst/>
          </a:prstGeom>
        </p:spPr>
        <p:txBody>
          <a:bodyPr wrap="square">
            <a:spAutoFit/>
          </a:bodyPr>
          <a:lstStyle/>
          <a:p>
            <a:pPr defTabSz="914400"/>
            <a:r>
              <a:rPr lang="ru-RU" dirty="0">
                <a:solidFill>
                  <a:prstClr val="white"/>
                </a:solidFill>
                <a:latin typeface="Cambria" panose="02040503050406030204" pitchFamily="18" charset="0"/>
              </a:rPr>
              <a:t>Пространство,  в котором реализуется адекватное векторное представление, мы будем называть </a:t>
            </a:r>
            <a:r>
              <a:rPr lang="ru-RU" i="1" dirty="0">
                <a:solidFill>
                  <a:prstClr val="white"/>
                </a:solidFill>
                <a:latin typeface="Cambria" panose="02040503050406030204" pitchFamily="18" charset="0"/>
              </a:rPr>
              <a:t>семантическим</a:t>
            </a:r>
            <a:r>
              <a:rPr lang="ru-RU" dirty="0">
                <a:solidFill>
                  <a:prstClr val="white"/>
                </a:solidFill>
                <a:latin typeface="Cambria" panose="02040503050406030204" pitchFamily="18" charset="0"/>
              </a:rPr>
              <a:t>. Рассмотрим вначале двумерный случай. </a:t>
            </a:r>
          </a:p>
        </p:txBody>
      </p:sp>
      <p:graphicFrame>
        <p:nvGraphicFramePr>
          <p:cNvPr id="2054" name="Object 6"/>
          <p:cNvGraphicFramePr>
            <a:graphicFrameLocks noChangeAspect="1"/>
          </p:cNvGraphicFramePr>
          <p:nvPr/>
        </p:nvGraphicFramePr>
        <p:xfrm>
          <a:off x="1524001" y="0"/>
          <a:ext cx="238125" cy="228600"/>
        </p:xfrm>
        <a:graphic>
          <a:graphicData uri="http://schemas.openxmlformats.org/presentationml/2006/ole">
            <mc:AlternateContent xmlns:mc="http://schemas.openxmlformats.org/markup-compatibility/2006">
              <mc:Choice xmlns:v="urn:schemas-microsoft-com:vml" Requires="v">
                <p:oleObj name="Equation" r:id="rId4" imgW="241300" imgH="228600" progId="Equation.DSMT4">
                  <p:embed/>
                </p:oleObj>
              </mc:Choice>
              <mc:Fallback>
                <p:oleObj name="Equation" r:id="rId4" imgW="241300" imgH="228600" progId="Equation.DSMT4">
                  <p:embed/>
                  <p:pic>
                    <p:nvPicPr>
                      <p:cNvPr id="205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0"/>
                        <a:ext cx="2381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5"/>
          <p:cNvGraphicFramePr>
            <a:graphicFrameLocks noChangeAspect="1"/>
          </p:cNvGraphicFramePr>
          <p:nvPr/>
        </p:nvGraphicFramePr>
        <p:xfrm>
          <a:off x="1524001" y="228601"/>
          <a:ext cx="257175" cy="219075"/>
        </p:xfrm>
        <a:graphic>
          <a:graphicData uri="http://schemas.openxmlformats.org/presentationml/2006/ole">
            <mc:AlternateContent xmlns:mc="http://schemas.openxmlformats.org/markup-compatibility/2006">
              <mc:Choice xmlns:v="urn:schemas-microsoft-com:vml" Requires="v">
                <p:oleObj name="Equation" r:id="rId6" imgW="253780" imgH="215713" progId="Equation.DSMT4">
                  <p:embed/>
                </p:oleObj>
              </mc:Choice>
              <mc:Fallback>
                <p:oleObj name="Equation" r:id="rId6" imgW="253780" imgH="215713" progId="Equation.DSMT4">
                  <p:embed/>
                  <p:pic>
                    <p:nvPicPr>
                      <p:cNvPr id="205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228601"/>
                        <a:ext cx="257175" cy="219075"/>
                      </a:xfrm>
                      <a:prstGeom prst="rect">
                        <a:avLst/>
                      </a:prstGeom>
                      <a:solidFill>
                        <a:srgbClr val="FFFFFF"/>
                      </a:solidFill>
                    </p:spPr>
                  </p:pic>
                </p:oleObj>
              </mc:Fallback>
            </mc:AlternateContent>
          </a:graphicData>
        </a:graphic>
      </p:graphicFrame>
      <p:graphicFrame>
        <p:nvGraphicFramePr>
          <p:cNvPr id="2052" name="Object 4"/>
          <p:cNvGraphicFramePr>
            <a:graphicFrameLocks noChangeAspect="1"/>
          </p:cNvGraphicFramePr>
          <p:nvPr/>
        </p:nvGraphicFramePr>
        <p:xfrm>
          <a:off x="1524000" y="447675"/>
          <a:ext cx="190500" cy="228600"/>
        </p:xfrm>
        <a:graphic>
          <a:graphicData uri="http://schemas.openxmlformats.org/presentationml/2006/ole">
            <mc:AlternateContent xmlns:mc="http://schemas.openxmlformats.org/markup-compatibility/2006">
              <mc:Choice xmlns:v="urn:schemas-microsoft-com:vml" Requires="v">
                <p:oleObj name="Equation" r:id="rId8" imgW="190500" imgH="228600" progId="Equation.DSMT4">
                  <p:embed/>
                </p:oleObj>
              </mc:Choice>
              <mc:Fallback>
                <p:oleObj name="Equation" r:id="rId8" imgW="190500" imgH="228600" progId="Equation.DSMT4">
                  <p:embed/>
                  <p:pic>
                    <p:nvPicPr>
                      <p:cNvPr id="205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447675"/>
                        <a:ext cx="190500" cy="228600"/>
                      </a:xfrm>
                      <a:prstGeom prst="rect">
                        <a:avLst/>
                      </a:prstGeom>
                      <a:solidFill>
                        <a:srgbClr val="FFFFFF"/>
                      </a:solidFill>
                    </p:spPr>
                  </p:pic>
                </p:oleObj>
              </mc:Fallback>
            </mc:AlternateContent>
          </a:graphicData>
        </a:graphic>
      </p:graphicFrame>
      <p:graphicFrame>
        <p:nvGraphicFramePr>
          <p:cNvPr id="2051" name="Object 3"/>
          <p:cNvGraphicFramePr>
            <a:graphicFrameLocks noChangeAspect="1"/>
          </p:cNvGraphicFramePr>
          <p:nvPr/>
        </p:nvGraphicFramePr>
        <p:xfrm>
          <a:off x="1524001" y="676276"/>
          <a:ext cx="161925" cy="238125"/>
        </p:xfrm>
        <a:graphic>
          <a:graphicData uri="http://schemas.openxmlformats.org/presentationml/2006/ole">
            <mc:AlternateContent xmlns:mc="http://schemas.openxmlformats.org/markup-compatibility/2006">
              <mc:Choice xmlns:v="urn:schemas-microsoft-com:vml" Requires="v">
                <p:oleObj name="Equation" r:id="rId10" imgW="164957" imgH="241091" progId="Equation.DSMT4">
                  <p:embed/>
                </p:oleObj>
              </mc:Choice>
              <mc:Fallback>
                <p:oleObj name="Equation" r:id="rId10" imgW="164957" imgH="241091" progId="Equation.DSMT4">
                  <p:embed/>
                  <p:pic>
                    <p:nvPicPr>
                      <p:cNvPr id="2051"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676276"/>
                        <a:ext cx="1619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7" name="Rectangle 9"/>
          <p:cNvSpPr>
            <a:spLocks noChangeArrowheads="1"/>
          </p:cNvSpPr>
          <p:nvPr/>
        </p:nvSpPr>
        <p:spPr bwMode="auto">
          <a:xfrm>
            <a:off x="1524000" y="309177"/>
            <a:ext cx="35779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sz="1200">
                <a:solidFill>
                  <a:prstClr val="white"/>
                </a:solidFill>
                <a:latin typeface="Arial" pitchFamily="34" charset="0"/>
                <a:ea typeface="Times New Roman" pitchFamily="18" charset="0"/>
                <a:cs typeface="Arial" pitchFamily="34" charset="0"/>
              </a:rPr>
              <a:t> и </a:t>
            </a:r>
            <a:endParaRPr lang="ru-RU">
              <a:solidFill>
                <a:prstClr val="white"/>
              </a:solidFill>
              <a:latin typeface="Arial" pitchFamily="34" charset="0"/>
              <a:cs typeface="Arial" pitchFamily="34" charset="0"/>
            </a:endParaRPr>
          </a:p>
        </p:txBody>
      </p:sp>
      <p:sp>
        <p:nvSpPr>
          <p:cNvPr id="2059" name="Rectangle 11"/>
          <p:cNvSpPr>
            <a:spLocks noChangeArrowheads="1"/>
          </p:cNvSpPr>
          <p:nvPr/>
        </p:nvSpPr>
        <p:spPr bwMode="auto">
          <a:xfrm>
            <a:off x="1524000" y="775902"/>
            <a:ext cx="27122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ru-RU" sz="1200">
                <a:solidFill>
                  <a:prstClr val="white"/>
                </a:solidFill>
                <a:latin typeface="Arial" pitchFamily="34" charset="0"/>
                <a:ea typeface="Times New Roman" pitchFamily="18" charset="0"/>
                <a:cs typeface="Arial" pitchFamily="34" charset="0"/>
              </a:rPr>
              <a:t>. </a:t>
            </a:r>
            <a:endParaRPr lang="ru-RU">
              <a:solidFill>
                <a:prstClr val="white"/>
              </a:solidFill>
              <a:latin typeface="Arial" pitchFamily="34" charset="0"/>
              <a:cs typeface="Arial" pitchFamily="34" charset="0"/>
            </a:endParaRPr>
          </a:p>
        </p:txBody>
      </p:sp>
      <p:sp>
        <p:nvSpPr>
          <p:cNvPr id="24" name="Содержимое 2"/>
          <p:cNvSpPr txBox="1">
            <a:spLocks/>
          </p:cNvSpPr>
          <p:nvPr/>
        </p:nvSpPr>
        <p:spPr>
          <a:xfrm>
            <a:off x="1595406" y="5572140"/>
            <a:ext cx="8929750" cy="1285860"/>
          </a:xfrm>
          <a:prstGeom prst="rect">
            <a:avLst/>
          </a:prstGeom>
        </p:spPr>
        <p:txBody>
          <a:bodyPr>
            <a:normAutofit fontScale="55000" lnSpcReduction="20000"/>
          </a:bodyPr>
          <a:lstStyle/>
          <a:p>
            <a:pPr marL="292100" indent="-292100" defTabSz="914400">
              <a:buClr>
                <a:srgbClr val="72A376"/>
              </a:buClr>
              <a:buSzPct val="70000"/>
              <a:buFont typeface="Wingdings 2"/>
              <a:buChar char=""/>
              <a:defRPr/>
            </a:pPr>
            <a:r>
              <a:rPr lang="ru-RU" sz="3200" dirty="0">
                <a:solidFill>
                  <a:prstClr val="white"/>
                </a:solidFill>
                <a:latin typeface="Cambria" panose="02040503050406030204" pitchFamily="18" charset="0"/>
              </a:rPr>
              <a:t>Мы видим, что ригидность  при сложении объектов возрастает сообразно нашим чувственным переживаниям в два раза. Кроме того, при «удвоении» объекта остается неизменным (как и интенсивность качества) угол </a:t>
            </a:r>
            <a:r>
              <a:rPr lang="ru-RU" sz="3200" i="1" dirty="0">
                <a:solidFill>
                  <a:srgbClr val="FFFF00"/>
                </a:solidFill>
                <a:latin typeface="Cambria" panose="02040503050406030204" pitchFamily="18" charset="0"/>
                <a:sym typeface="Symbol"/>
              </a:rPr>
              <a:t></a:t>
            </a:r>
            <a:r>
              <a:rPr lang="en-US" sz="3200" i="1" baseline="-25000" dirty="0">
                <a:solidFill>
                  <a:srgbClr val="FFFF00"/>
                </a:solidFill>
                <a:latin typeface="Rockwell"/>
              </a:rPr>
              <a:t>j</a:t>
            </a:r>
            <a:r>
              <a:rPr lang="en-US" sz="3200" i="1" baseline="-25000" dirty="0">
                <a:solidFill>
                  <a:prstClr val="white"/>
                </a:solidFill>
                <a:latin typeface="Rockwell"/>
              </a:rPr>
              <a:t> </a:t>
            </a:r>
            <a:r>
              <a:rPr lang="ru-RU" sz="3200" dirty="0">
                <a:solidFill>
                  <a:prstClr val="white"/>
                </a:solidFill>
                <a:latin typeface="Cambria" panose="02040503050406030204" pitchFamily="18" charset="0"/>
              </a:rPr>
              <a:t>, который можно сопоставить в этой семиотической модели с интенсивностью  </a:t>
            </a:r>
            <a:r>
              <a:rPr lang="en-US" sz="3200" i="1" dirty="0">
                <a:solidFill>
                  <a:srgbClr val="FFFF00"/>
                </a:solidFill>
                <a:latin typeface="Rockwell"/>
              </a:rPr>
              <a:t>V</a:t>
            </a:r>
            <a:r>
              <a:rPr lang="en-US" sz="3200" i="1" baseline="-25000" dirty="0">
                <a:solidFill>
                  <a:srgbClr val="FFFF00"/>
                </a:solidFill>
                <a:latin typeface="Rockwell"/>
              </a:rPr>
              <a:t>i</a:t>
            </a:r>
            <a:r>
              <a:rPr lang="en-US" sz="3200" i="1" baseline="-25000" dirty="0">
                <a:solidFill>
                  <a:prstClr val="white"/>
                </a:solidFill>
                <a:latin typeface="Rockwell"/>
              </a:rPr>
              <a:t> </a:t>
            </a:r>
            <a:r>
              <a:rPr lang="ru-RU" sz="3200" dirty="0">
                <a:solidFill>
                  <a:prstClr val="white"/>
                </a:solidFill>
                <a:latin typeface="Cambria" panose="02040503050406030204" pitchFamily="18"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Семантическое пространство</a:t>
            </a:r>
          </a:p>
        </p:txBody>
      </p:sp>
      <p:sp>
        <p:nvSpPr>
          <p:cNvPr id="4" name="Содержимое 3"/>
          <p:cNvSpPr>
            <a:spLocks noGrp="1"/>
          </p:cNvSpPr>
          <p:nvPr>
            <p:ph idx="1"/>
          </p:nvPr>
        </p:nvSpPr>
        <p:spPr/>
        <p:txBody>
          <a:bodyPr>
            <a:normAutofit fontScale="92500" lnSpcReduction="20000"/>
          </a:bodyPr>
          <a:lstStyle/>
          <a:p>
            <a:r>
              <a:rPr lang="ru-RU" dirty="0"/>
              <a:t>Следовательно, интенсивности качеств можно записать в виде:</a:t>
            </a:r>
          </a:p>
          <a:p>
            <a:r>
              <a:rPr lang="ru-RU" dirty="0"/>
              <a:t> </a:t>
            </a:r>
            <a:endParaRPr lang="en-US" dirty="0"/>
          </a:p>
          <a:p>
            <a:r>
              <a:rPr lang="ru-RU" dirty="0"/>
              <a:t>			</a:t>
            </a:r>
          </a:p>
          <a:p>
            <a:r>
              <a:rPr lang="ru-RU" dirty="0"/>
              <a:t>где </a:t>
            </a:r>
            <a:r>
              <a:rPr lang="en-US" i="1" dirty="0" err="1">
                <a:solidFill>
                  <a:srgbClr val="FFFF00"/>
                </a:solidFill>
              </a:rPr>
              <a:t>C</a:t>
            </a:r>
            <a:r>
              <a:rPr lang="en-US" i="1" baseline="-25000" dirty="0" err="1">
                <a:solidFill>
                  <a:srgbClr val="FFFF00"/>
                </a:solidFill>
              </a:rPr>
              <a:t>j</a:t>
            </a:r>
            <a:r>
              <a:rPr lang="ru-RU" dirty="0"/>
              <a:t> - некоторые константы или масштабные коэффициенты, зависящие от выбранной системы единиц измерения свойств (</a:t>
            </a:r>
            <a:r>
              <a:rPr lang="en-US" i="1" dirty="0">
                <a:solidFill>
                  <a:srgbClr val="FFFF00"/>
                </a:solidFill>
              </a:rPr>
              <a:t>j</a:t>
            </a:r>
            <a:r>
              <a:rPr lang="en-US" i="1" dirty="0"/>
              <a:t> </a:t>
            </a:r>
            <a:r>
              <a:rPr lang="ru-RU" dirty="0"/>
              <a:t>– индекс свойства). Следовательно, в семантическом пространстве свойства определяются </a:t>
            </a:r>
            <a:r>
              <a:rPr lang="ru-RU" i="1" dirty="0"/>
              <a:t>не на линейном</a:t>
            </a:r>
            <a:r>
              <a:rPr lang="ru-RU" dirty="0"/>
              <a:t>, а </a:t>
            </a:r>
            <a:r>
              <a:rPr lang="ru-RU" i="1" dirty="0"/>
              <a:t>плоском континууме</a:t>
            </a:r>
            <a:r>
              <a:rPr lang="ru-RU" dirty="0"/>
              <a:t>, поскольку угол на линии задать невозможно. В большинстве случаев соответствующей нормировкой можно привести </a:t>
            </a:r>
            <a:r>
              <a:rPr lang="en-US" i="1" dirty="0" err="1">
                <a:solidFill>
                  <a:srgbClr val="FFFF00"/>
                </a:solidFill>
              </a:rPr>
              <a:t>C</a:t>
            </a:r>
            <a:r>
              <a:rPr lang="en-US" i="1" baseline="-25000" dirty="0" err="1">
                <a:solidFill>
                  <a:srgbClr val="FFFF00"/>
                </a:solidFill>
              </a:rPr>
              <a:t>j</a:t>
            </a:r>
            <a:r>
              <a:rPr lang="ru-RU" dirty="0"/>
              <a:t> к единице.  </a:t>
            </a:r>
          </a:p>
          <a:p>
            <a:endParaRPr lang="ru-RU" dirty="0"/>
          </a:p>
        </p:txBody>
      </p:sp>
      <p:pic>
        <p:nvPicPr>
          <p:cNvPr id="5" name="Рисунок 4" descr="7.wmf"/>
          <p:cNvPicPr>
            <a:picLocks noChangeAspect="1"/>
          </p:cNvPicPr>
          <p:nvPr/>
        </p:nvPicPr>
        <p:blipFill>
          <a:blip r:embed="rId2" cstate="print"/>
          <a:stretch>
            <a:fillRect/>
          </a:stretch>
        </p:blipFill>
        <p:spPr>
          <a:xfrm>
            <a:off x="3309919" y="2214554"/>
            <a:ext cx="5653807" cy="8572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66910" y="285728"/>
            <a:ext cx="8229600" cy="1000132"/>
          </a:xfrm>
        </p:spPr>
        <p:txBody>
          <a:bodyPr>
            <a:normAutofit/>
          </a:bodyPr>
          <a:lstStyle/>
          <a:p>
            <a:endParaRPr lang="en-US" sz="2000" dirty="0"/>
          </a:p>
          <a:p>
            <a:r>
              <a:rPr lang="ru-RU" sz="2000" dirty="0"/>
              <a:t>Выразим семантические координаты объектов через свойства:</a:t>
            </a:r>
          </a:p>
        </p:txBody>
      </p:sp>
      <p:pic>
        <p:nvPicPr>
          <p:cNvPr id="4" name="Рисунок 3" descr="8.wmf"/>
          <p:cNvPicPr>
            <a:picLocks noChangeAspect="1"/>
          </p:cNvPicPr>
          <p:nvPr/>
        </p:nvPicPr>
        <p:blipFill>
          <a:blip r:embed="rId2" cstate="print"/>
          <a:stretch>
            <a:fillRect/>
          </a:stretch>
        </p:blipFill>
        <p:spPr>
          <a:xfrm>
            <a:off x="5238745" y="1500174"/>
            <a:ext cx="4929221" cy="2097540"/>
          </a:xfrm>
          <a:prstGeom prst="rect">
            <a:avLst/>
          </a:prstGeom>
        </p:spPr>
      </p:pic>
      <p:graphicFrame>
        <p:nvGraphicFramePr>
          <p:cNvPr id="25604" name="Содержимое 3"/>
          <p:cNvGraphicFramePr>
            <a:graphicFrameLocks noChangeAspect="1"/>
          </p:cNvGraphicFramePr>
          <p:nvPr/>
        </p:nvGraphicFramePr>
        <p:xfrm>
          <a:off x="1881158" y="2285992"/>
          <a:ext cx="3143272" cy="3361780"/>
        </p:xfrm>
        <a:graphic>
          <a:graphicData uri="http://schemas.openxmlformats.org/presentationml/2006/ole">
            <mc:AlternateContent xmlns:mc="http://schemas.openxmlformats.org/markup-compatibility/2006">
              <mc:Choice xmlns:v="urn:schemas-microsoft-com:vml" Requires="v">
                <p:oleObj name="Точечный рисунок" r:id="rId3" imgW="5877745" imgH="6287378" progId="Paint.Picture">
                  <p:embed/>
                </p:oleObj>
              </mc:Choice>
              <mc:Fallback>
                <p:oleObj name="Точечный рисунок" r:id="rId3" imgW="5877745" imgH="6287378" progId="Paint.Picture">
                  <p:embed/>
                  <p:pic>
                    <p:nvPicPr>
                      <p:cNvPr id="25604" name="Содержимое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58" y="2285992"/>
                        <a:ext cx="3143272" cy="33617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Рисунок 7" descr="9.wmf"/>
          <p:cNvPicPr>
            <a:picLocks noChangeAspect="1"/>
          </p:cNvPicPr>
          <p:nvPr/>
        </p:nvPicPr>
        <p:blipFill>
          <a:blip r:embed="rId5" cstate="print"/>
          <a:stretch>
            <a:fillRect/>
          </a:stretch>
        </p:blipFill>
        <p:spPr>
          <a:xfrm>
            <a:off x="5167307" y="3857629"/>
            <a:ext cx="1646831" cy="428628"/>
          </a:xfrm>
          <a:prstGeom prst="rect">
            <a:avLst/>
          </a:prstGeom>
        </p:spPr>
      </p:pic>
      <p:pic>
        <p:nvPicPr>
          <p:cNvPr id="9" name="Рисунок 8" descr="10.wmf"/>
          <p:cNvPicPr>
            <a:picLocks noChangeAspect="1"/>
          </p:cNvPicPr>
          <p:nvPr/>
        </p:nvPicPr>
        <p:blipFill>
          <a:blip r:embed="rId6" cstate="print"/>
          <a:stretch>
            <a:fillRect/>
          </a:stretch>
        </p:blipFill>
        <p:spPr>
          <a:xfrm>
            <a:off x="5167306" y="4572009"/>
            <a:ext cx="1151174" cy="857257"/>
          </a:xfrm>
          <a:prstGeom prst="rect">
            <a:avLst/>
          </a:prstGeom>
        </p:spPr>
      </p:pic>
      <p:pic>
        <p:nvPicPr>
          <p:cNvPr id="10" name="Рисунок 9" descr="11.wmf"/>
          <p:cNvPicPr>
            <a:picLocks noChangeAspect="1"/>
          </p:cNvPicPr>
          <p:nvPr/>
        </p:nvPicPr>
        <p:blipFill>
          <a:blip r:embed="rId7" cstate="print"/>
          <a:stretch>
            <a:fillRect/>
          </a:stretch>
        </p:blipFill>
        <p:spPr>
          <a:xfrm>
            <a:off x="6596067" y="4572008"/>
            <a:ext cx="1591009" cy="1285884"/>
          </a:xfrm>
          <a:prstGeom prst="rect">
            <a:avLst/>
          </a:prstGeom>
        </p:spPr>
      </p:pic>
      <p:pic>
        <p:nvPicPr>
          <p:cNvPr id="11" name="Рисунок 10" descr="12.wmf"/>
          <p:cNvPicPr>
            <a:picLocks noChangeAspect="1"/>
          </p:cNvPicPr>
          <p:nvPr/>
        </p:nvPicPr>
        <p:blipFill>
          <a:blip r:embed="rId8" cstate="print"/>
          <a:stretch>
            <a:fillRect/>
          </a:stretch>
        </p:blipFill>
        <p:spPr>
          <a:xfrm>
            <a:off x="8453454" y="4786322"/>
            <a:ext cx="1894986" cy="42862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Семантическое пространство</a:t>
            </a:r>
          </a:p>
        </p:txBody>
      </p:sp>
      <p:sp>
        <p:nvSpPr>
          <p:cNvPr id="3" name="Содержимое 2"/>
          <p:cNvSpPr>
            <a:spLocks noGrp="1"/>
          </p:cNvSpPr>
          <p:nvPr>
            <p:ph idx="1"/>
          </p:nvPr>
        </p:nvSpPr>
        <p:spPr/>
        <p:txBody>
          <a:bodyPr>
            <a:normAutofit fontScale="92500" lnSpcReduction="20000"/>
          </a:bodyPr>
          <a:lstStyle/>
          <a:p>
            <a:r>
              <a:rPr lang="ru-RU" dirty="0"/>
              <a:t>Поскольку</a:t>
            </a:r>
            <a:r>
              <a:rPr lang="en-US" dirty="0"/>
              <a:t> </a:t>
            </a:r>
            <a:r>
              <a:rPr lang="ru-RU" dirty="0"/>
              <a:t> </a:t>
            </a:r>
            <a:r>
              <a:rPr lang="en-US" dirty="0"/>
              <a:t>                 </a:t>
            </a:r>
            <a:r>
              <a:rPr lang="ru-RU" dirty="0"/>
              <a:t>, следовательно, </a:t>
            </a:r>
            <a:r>
              <a:rPr lang="ru-RU" i="1" dirty="0"/>
              <a:t>истинные свойства в отношении интенсивности всегда будут</a:t>
            </a:r>
            <a:r>
              <a:rPr lang="ru-RU" dirty="0"/>
              <a:t> </a:t>
            </a:r>
            <a:r>
              <a:rPr lang="ru-RU" i="1" dirty="0"/>
              <a:t>количественно ограничены на ментальной карте</a:t>
            </a:r>
            <a:r>
              <a:rPr lang="ru-RU" dirty="0"/>
              <a:t>, поскольку</a:t>
            </a:r>
            <a:r>
              <a:rPr lang="en-US" dirty="0"/>
              <a:t>  </a:t>
            </a:r>
            <a:r>
              <a:rPr lang="ru-RU" dirty="0"/>
              <a:t> </a:t>
            </a:r>
            <a:r>
              <a:rPr lang="en-US" dirty="0"/>
              <a:t>            </a:t>
            </a:r>
            <a:r>
              <a:rPr lang="ru-RU" dirty="0"/>
              <a:t>. Например, предельная скорость ограничена скоростью света</a:t>
            </a:r>
            <a:r>
              <a:rPr lang="en-US" dirty="0"/>
              <a:t> </a:t>
            </a:r>
            <a:r>
              <a:rPr lang="en-US" i="1" dirty="0">
                <a:solidFill>
                  <a:srgbClr val="FFFF00"/>
                </a:solidFill>
              </a:rPr>
              <a:t>C</a:t>
            </a:r>
            <a:r>
              <a:rPr lang="ru-RU" dirty="0"/>
              <a:t>.</a:t>
            </a:r>
            <a:endParaRPr lang="en-US" dirty="0"/>
          </a:p>
          <a:p>
            <a:endParaRPr lang="en-US" dirty="0"/>
          </a:p>
          <a:p>
            <a:r>
              <a:rPr lang="ru-RU" dirty="0"/>
              <a:t>Именно поэтому шкалы свойств для тестирования респондентов в психологии и социологии можно задавать конечными отрезками прямых с обозначенными пределами </a:t>
            </a:r>
            <a:r>
              <a:rPr lang="ru-RU" i="1" dirty="0" err="1">
                <a:solidFill>
                  <a:srgbClr val="FFFF00"/>
                </a:solidFill>
              </a:rPr>
              <a:t>C</a:t>
            </a:r>
            <a:r>
              <a:rPr lang="ru-RU" i="1" baseline="-25000" dirty="0" err="1">
                <a:solidFill>
                  <a:srgbClr val="FFFF00"/>
                </a:solidFill>
              </a:rPr>
              <a:t>j</a:t>
            </a:r>
            <a:r>
              <a:rPr lang="ru-RU" dirty="0"/>
              <a:t>. Отметим, что измерение психологических свойств всегда реализуется на ограниченных шкалах, имеющих предельные значения (</a:t>
            </a:r>
            <a:r>
              <a:rPr lang="ru-RU" dirty="0" err="1"/>
              <a:t>стенайны</a:t>
            </a:r>
            <a:r>
              <a:rPr lang="ru-RU" dirty="0"/>
              <a:t>, T-баллы и пр.)</a:t>
            </a:r>
          </a:p>
          <a:p>
            <a:endParaRPr lang="ru-RU" dirty="0"/>
          </a:p>
        </p:txBody>
      </p:sp>
      <p:pic>
        <p:nvPicPr>
          <p:cNvPr id="5" name="Рисунок 4" descr="9.wmf"/>
          <p:cNvPicPr>
            <a:picLocks noChangeAspect="1"/>
          </p:cNvPicPr>
          <p:nvPr/>
        </p:nvPicPr>
        <p:blipFill>
          <a:blip r:embed="rId2" cstate="print"/>
          <a:stretch>
            <a:fillRect/>
          </a:stretch>
        </p:blipFill>
        <p:spPr>
          <a:xfrm>
            <a:off x="3085350" y="1708351"/>
            <a:ext cx="1357322" cy="353276"/>
          </a:xfrm>
          <a:prstGeom prst="rect">
            <a:avLst/>
          </a:prstGeom>
        </p:spPr>
      </p:pic>
      <p:pic>
        <p:nvPicPr>
          <p:cNvPr id="6" name="Рисунок 5" descr="13.wmf"/>
          <p:cNvPicPr>
            <a:picLocks noChangeAspect="1"/>
          </p:cNvPicPr>
          <p:nvPr/>
        </p:nvPicPr>
        <p:blipFill>
          <a:blip r:embed="rId3" cstate="print"/>
          <a:stretch>
            <a:fillRect/>
          </a:stretch>
        </p:blipFill>
        <p:spPr>
          <a:xfrm>
            <a:off x="9132415" y="2418321"/>
            <a:ext cx="1071570" cy="4464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Семантическое пространство</a:t>
            </a:r>
          </a:p>
        </p:txBody>
      </p:sp>
      <p:sp>
        <p:nvSpPr>
          <p:cNvPr id="3" name="Содержимое 2"/>
          <p:cNvSpPr>
            <a:spLocks noGrp="1"/>
          </p:cNvSpPr>
          <p:nvPr>
            <p:ph idx="1"/>
          </p:nvPr>
        </p:nvSpPr>
        <p:spPr/>
        <p:txBody>
          <a:bodyPr>
            <a:normAutofit/>
          </a:bodyPr>
          <a:lstStyle/>
          <a:p>
            <a:r>
              <a:rPr lang="ru-RU" sz="2800" dirty="0"/>
              <a:t>Очевидно, что </a:t>
            </a:r>
            <a:r>
              <a:rPr lang="ru-RU" sz="2800" i="1" dirty="0"/>
              <a:t>пространство свойств</a:t>
            </a:r>
            <a:r>
              <a:rPr lang="ru-RU" sz="2800" dirty="0"/>
              <a:t>    </a:t>
            </a:r>
            <a:r>
              <a:rPr lang="ru-RU" sz="2800" i="1" dirty="0"/>
              <a:t>не может быть евклидовым</a:t>
            </a:r>
            <a:r>
              <a:rPr lang="ru-RU" sz="2800" dirty="0"/>
              <a:t>. Именно такая ситуация складывается в релятивистской физике, где ограниченность предельной скорости скоростью света в вакууме автоматически приводит к описанию физических объектов в пространстве </a:t>
            </a:r>
            <a:r>
              <a:rPr lang="ru-RU" sz="2800" dirty="0" err="1"/>
              <a:t>Минковского</a:t>
            </a:r>
            <a:r>
              <a:rPr lang="ru-RU" sz="2800"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Кривая громкости</a:t>
            </a:r>
            <a:r>
              <a:rPr lang="ru-RU" b="1" dirty="0"/>
              <a:t> </a:t>
            </a:r>
            <a:r>
              <a:rPr lang="en-US" b="1" dirty="0"/>
              <a:t>(</a:t>
            </a:r>
            <a:r>
              <a:rPr lang="x-none"/>
              <a:t>Buus S., Musch H. </a:t>
            </a:r>
            <a:r>
              <a:rPr lang="en-US" dirty="0"/>
              <a:t>and</a:t>
            </a:r>
            <a:r>
              <a:rPr lang="x-none"/>
              <a:t> Florentine</a:t>
            </a:r>
            <a:r>
              <a:rPr lang="ru-RU" dirty="0"/>
              <a:t>)</a:t>
            </a:r>
          </a:p>
        </p:txBody>
      </p:sp>
      <p:graphicFrame>
        <p:nvGraphicFramePr>
          <p:cNvPr id="4" name="Содержимое 3"/>
          <p:cNvGraphicFramePr>
            <a:graphicFrameLocks noGrp="1" noChangeAspect="1"/>
          </p:cNvGraphicFramePr>
          <p:nvPr>
            <p:ph idx="1"/>
          </p:nvPr>
        </p:nvGraphicFramePr>
        <p:xfrm>
          <a:off x="4387850" y="1878013"/>
          <a:ext cx="3416300" cy="4064000"/>
        </p:xfrm>
        <a:graphic>
          <a:graphicData uri="http://schemas.openxmlformats.org/presentationml/2006/ole">
            <mc:AlternateContent xmlns:mc="http://schemas.openxmlformats.org/markup-compatibility/2006">
              <mc:Choice xmlns:v="urn:schemas-microsoft-com:vml" Requires="v">
                <p:oleObj name="Точечный рисунок" r:id="rId2" imgW="5180952" imgH="6163535" progId="Paint.Picture">
                  <p:embed/>
                </p:oleObj>
              </mc:Choice>
              <mc:Fallback>
                <p:oleObj name="Точечный рисунок" r:id="rId2" imgW="5180952" imgH="6163535" progId="Paint.Picture">
                  <p:embed/>
                  <p:pic>
                    <p:nvPicPr>
                      <p:cNvPr id="4" name="Содержимое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850" y="1878013"/>
                        <a:ext cx="3416300"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ru-RU" dirty="0"/>
              <a:t>Квантовая </a:t>
            </a:r>
            <a:r>
              <a:rPr lang="ru-RU" dirty="0" err="1"/>
              <a:t>психосемантика</a:t>
            </a:r>
            <a:endParaRPr lang="ru-RU" dirty="0"/>
          </a:p>
        </p:txBody>
      </p:sp>
      <p:sp>
        <p:nvSpPr>
          <p:cNvPr id="3" name="Подзаголовок 2"/>
          <p:cNvSpPr>
            <a:spLocks noGrp="1"/>
          </p:cNvSpPr>
          <p:nvPr>
            <p:ph type="subTitle" idx="1"/>
          </p:nvPr>
        </p:nvSpPr>
        <p:spPr>
          <a:xfrm>
            <a:off x="1952596" y="3429000"/>
            <a:ext cx="8336676" cy="1752600"/>
          </a:xfrm>
        </p:spPr>
        <p:txBody>
          <a:bodyPr/>
          <a:lstStyle/>
          <a:p>
            <a:pPr algn="ctr"/>
            <a:r>
              <a:rPr lang="ru-RU" dirty="0"/>
              <a:t>Эффекты контекста в восприятии</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Состояния объекта в семантическом пространстве</a:t>
            </a:r>
          </a:p>
        </p:txBody>
      </p:sp>
      <p:sp>
        <p:nvSpPr>
          <p:cNvPr id="3" name="Текст 2"/>
          <p:cNvSpPr>
            <a:spLocks noGrp="1"/>
          </p:cNvSpPr>
          <p:nvPr>
            <p:ph type="body" idx="1"/>
          </p:nvPr>
        </p:nvSpPr>
        <p:spPr>
          <a:xfrm>
            <a:off x="1981200" y="1535113"/>
            <a:ext cx="8186766" cy="639762"/>
          </a:xfrm>
        </p:spPr>
        <p:txBody>
          <a:bodyPr/>
          <a:lstStyle/>
          <a:p>
            <a:pPr algn="ctr"/>
            <a:r>
              <a:rPr lang="ru-RU" dirty="0">
                <a:sym typeface="Symbol"/>
              </a:rPr>
              <a:t></a:t>
            </a:r>
            <a:r>
              <a:rPr lang="en-US" dirty="0">
                <a:sym typeface="Symbol"/>
              </a:rPr>
              <a:t>=</a:t>
            </a:r>
            <a:r>
              <a:rPr lang="en-US" sz="2000" dirty="0">
                <a:sym typeface="Symbol"/>
              </a:rPr>
              <a:t>p</a:t>
            </a:r>
            <a:r>
              <a:rPr lang="en-US" baseline="-25000" dirty="0">
                <a:sym typeface="Symbol"/>
              </a:rPr>
              <a:t>1</a:t>
            </a:r>
            <a:r>
              <a:rPr lang="en-US" dirty="0">
                <a:sym typeface="Symbol"/>
              </a:rPr>
              <a:t>s</a:t>
            </a:r>
            <a:r>
              <a:rPr lang="en-US" baseline="-25000" dirty="0">
                <a:sym typeface="Symbol"/>
              </a:rPr>
              <a:t>1</a:t>
            </a:r>
            <a:r>
              <a:rPr lang="en-US" dirty="0">
                <a:sym typeface="Symbol"/>
              </a:rPr>
              <a:t>+</a:t>
            </a:r>
            <a:r>
              <a:rPr lang="en-US" sz="2000" dirty="0">
                <a:sym typeface="Symbol"/>
              </a:rPr>
              <a:t>p</a:t>
            </a:r>
            <a:r>
              <a:rPr lang="en-US" baseline="-25000" dirty="0">
                <a:sym typeface="Symbol"/>
              </a:rPr>
              <a:t>2</a:t>
            </a:r>
            <a:r>
              <a:rPr lang="en-US" dirty="0">
                <a:sym typeface="Symbol"/>
              </a:rPr>
              <a:t>s</a:t>
            </a:r>
            <a:r>
              <a:rPr lang="en-US" baseline="-25000" dirty="0">
                <a:sym typeface="Symbol"/>
              </a:rPr>
              <a:t>2</a:t>
            </a:r>
            <a:endParaRPr lang="ru-RU" baseline="-25000" dirty="0"/>
          </a:p>
        </p:txBody>
      </p:sp>
      <p:pic>
        <p:nvPicPr>
          <p:cNvPr id="7" name="Содержимое 6" descr="Aps3.jpg"/>
          <p:cNvPicPr>
            <a:picLocks noGrp="1" noChangeAspect="1"/>
          </p:cNvPicPr>
          <p:nvPr>
            <p:ph sz="quarter" idx="2"/>
          </p:nvPr>
        </p:nvPicPr>
        <p:blipFill>
          <a:blip r:embed="rId2" cstate="print"/>
          <a:stretch>
            <a:fillRect/>
          </a:stretch>
        </p:blipFill>
        <p:spPr>
          <a:xfrm>
            <a:off x="4095908" y="2362201"/>
            <a:ext cx="3957323" cy="3941763"/>
          </a:xfrm>
        </p:spPr>
      </p:pic>
    </p:spTree>
    <p:extLst>
      <p:ext uri="{BB962C8B-B14F-4D97-AF65-F5344CB8AC3E}">
        <p14:creationId xmlns:p14="http://schemas.microsoft.com/office/powerpoint/2010/main" val="4288307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80537" y="309123"/>
            <a:ext cx="9396661" cy="749656"/>
          </a:xfrm>
        </p:spPr>
        <p:txBody>
          <a:bodyPr>
            <a:normAutofit/>
          </a:bodyPr>
          <a:lstStyle/>
          <a:p>
            <a:pPr algn="ctr"/>
            <a:r>
              <a:rPr lang="ru-RU" sz="4400" dirty="0">
                <a:solidFill>
                  <a:schemeClr val="tx2"/>
                </a:solidFill>
              </a:rPr>
              <a:t>Релятивистская   физика</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164" y="1058779"/>
            <a:ext cx="1726595" cy="2491476"/>
          </a:xfrm>
          <a:prstGeom prst="rect">
            <a:avLst/>
          </a:prstGeom>
        </p:spPr>
      </p:pic>
      <p:sp>
        <p:nvSpPr>
          <p:cNvPr id="7" name="Прямоугольник 6"/>
          <p:cNvSpPr/>
          <p:nvPr/>
        </p:nvSpPr>
        <p:spPr>
          <a:xfrm>
            <a:off x="638319" y="3674245"/>
            <a:ext cx="3404291" cy="2631490"/>
          </a:xfrm>
          <a:prstGeom prst="rect">
            <a:avLst/>
          </a:prstGeom>
        </p:spPr>
        <p:txBody>
          <a:bodyPr wrap="square">
            <a:spAutoFit/>
          </a:bodyPr>
          <a:lstStyle/>
          <a:p>
            <a:pPr algn="ctr"/>
            <a:r>
              <a:rPr lang="ru-RU" sz="1100" b="1" dirty="0">
                <a:latin typeface="Calibri" panose="020F0502020204030204" pitchFamily="34" charset="0"/>
                <a:ea typeface="Calibri" panose="020F0502020204030204" pitchFamily="34" charset="0"/>
                <a:cs typeface="Times New Roman" panose="02020603050405020304" pitchFamily="18" charset="0"/>
              </a:rPr>
              <a:t>Альберт Эйнштейн</a:t>
            </a:r>
          </a:p>
          <a:p>
            <a:pPr algn="ctr"/>
            <a:r>
              <a:rPr lang="ru-RU" sz="1100" dirty="0">
                <a:latin typeface="Calibri" panose="020F0502020204030204" pitchFamily="34" charset="0"/>
                <a:ea typeface="Calibri" panose="020F0502020204030204" pitchFamily="34" charset="0"/>
                <a:cs typeface="Times New Roman" panose="02020603050405020304" pitchFamily="18" charset="0"/>
              </a:rPr>
              <a:t>(14 марта 1879</a:t>
            </a:r>
            <a:r>
              <a:rPr lang="ru-RU" sz="1100" b="1" dirty="0">
                <a:latin typeface="Calibri" panose="020F0502020204030204" pitchFamily="34" charset="0"/>
                <a:ea typeface="Calibri" panose="020F0502020204030204" pitchFamily="34" charset="0"/>
                <a:cs typeface="Times New Roman" panose="02020603050405020304" pitchFamily="18" charset="0"/>
              </a:rPr>
              <a:t> </a:t>
            </a:r>
            <a:r>
              <a:rPr lang="ru-RU" sz="1100" dirty="0">
                <a:latin typeface="Calibri" panose="020F0502020204030204" pitchFamily="34" charset="0"/>
                <a:ea typeface="Calibri" panose="020F0502020204030204" pitchFamily="34" charset="0"/>
                <a:cs typeface="Times New Roman" panose="02020603050405020304" pitchFamily="18" charset="0"/>
              </a:rPr>
              <a:t>— 18 апреля 1955)</a:t>
            </a:r>
          </a:p>
          <a:p>
            <a:pPr algn="ct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r>
              <a:rPr lang="ru-RU" sz="1100" b="1" dirty="0">
                <a:latin typeface="Calibri" panose="020F0502020204030204" pitchFamily="34" charset="0"/>
                <a:cs typeface="Times New Roman" panose="02020603050405020304" pitchFamily="18" charset="0"/>
              </a:rPr>
              <a:t>Создатель общепризнанной теории относительности.</a:t>
            </a:r>
          </a:p>
          <a:p>
            <a:pPr algn="just"/>
            <a:r>
              <a:rPr lang="ru-RU" sz="1100" b="1" dirty="0">
                <a:latin typeface="Calibri" panose="020F0502020204030204" pitchFamily="34" charset="0"/>
                <a:ea typeface="Calibri" panose="020F0502020204030204" pitchFamily="34" charset="0"/>
                <a:cs typeface="Times New Roman" panose="02020603050405020304" pitchFamily="18" charset="0"/>
              </a:rPr>
              <a:t>Центральное место в его </a:t>
            </a:r>
            <a:r>
              <a:rPr lang="ru-RU" sz="11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специальной теории относительности</a:t>
            </a:r>
            <a:r>
              <a:rPr lang="ru-RU" sz="1100" b="1" dirty="0">
                <a:latin typeface="Calibri" panose="020F0502020204030204" pitchFamily="34" charset="0"/>
                <a:ea typeface="Calibri" panose="020F0502020204030204" pitchFamily="34" charset="0"/>
                <a:cs typeface="Times New Roman" panose="02020603050405020304" pitchFamily="18" charset="0"/>
              </a:rPr>
              <a:t> (СТО) занимают </a:t>
            </a:r>
            <a:r>
              <a:rPr lang="ru-RU" sz="11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преобразования Лоренца</a:t>
            </a:r>
            <a:r>
              <a:rPr lang="ru-RU" sz="1100" b="1" dirty="0">
                <a:latin typeface="Calibri" panose="020F0502020204030204" pitchFamily="34" charset="0"/>
                <a:ea typeface="Calibri" panose="020F0502020204030204" pitchFamily="34" charset="0"/>
                <a:cs typeface="Times New Roman" panose="02020603050405020304" pitchFamily="18" charset="0"/>
              </a:rPr>
              <a:t>, которые позволяют рассчитывать пространственно-временные координаты событий при переходе от одной </a:t>
            </a:r>
            <a:r>
              <a:rPr lang="ru-RU" sz="11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инерциальной системы отсчета</a:t>
            </a:r>
            <a:r>
              <a:rPr lang="ru-RU" sz="1100" b="1" dirty="0">
                <a:latin typeface="Calibri" panose="020F0502020204030204" pitchFamily="34" charset="0"/>
                <a:ea typeface="Calibri" panose="020F0502020204030204" pitchFamily="34" charset="0"/>
                <a:cs typeface="Times New Roman" panose="02020603050405020304" pitchFamily="18" charset="0"/>
              </a:rPr>
              <a:t> к другой. В её основу положены 2 постулата:</a:t>
            </a:r>
          </a:p>
          <a:p>
            <a:pPr marL="171450" indent="-171450" algn="just">
              <a:buFont typeface="Arial" panose="020B0604020202020204" pitchFamily="34" charset="0"/>
              <a:buChar char="•"/>
            </a:pPr>
            <a:r>
              <a:rPr lang="ru-RU" sz="1100" b="1" dirty="0">
                <a:latin typeface="Calibri" panose="020F0502020204030204" pitchFamily="34" charset="0"/>
                <a:ea typeface="Calibri" panose="020F0502020204030204" pitchFamily="34" charset="0"/>
                <a:cs typeface="Times New Roman" panose="02020603050405020304" pitchFamily="18" charset="0"/>
              </a:rPr>
              <a:t>Все законы природы одинаковы в инерциальных системах отсчета.</a:t>
            </a:r>
          </a:p>
          <a:p>
            <a:pPr marL="171450" indent="-171450" algn="just">
              <a:buFont typeface="Arial" panose="020B0604020202020204" pitchFamily="34" charset="0"/>
              <a:buChar char="•"/>
            </a:pPr>
            <a:r>
              <a:rPr lang="ru-RU" sz="1100" b="1" dirty="0">
                <a:latin typeface="Calibri" panose="020F0502020204030204" pitchFamily="34" charset="0"/>
                <a:ea typeface="Calibri" panose="020F0502020204030204" pitchFamily="34" charset="0"/>
                <a:cs typeface="Times New Roman" panose="02020603050405020304" pitchFamily="18" charset="0"/>
              </a:rPr>
              <a:t>Скорость света в вакууме одинакова во всех инерциальных системах отсчета.</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043" y="1058779"/>
            <a:ext cx="1761650" cy="2491476"/>
          </a:xfrm>
          <a:prstGeom prst="rect">
            <a:avLst/>
          </a:prstGeom>
        </p:spPr>
      </p:pic>
      <p:sp>
        <p:nvSpPr>
          <p:cNvPr id="10" name="Прямоугольник 9"/>
          <p:cNvSpPr/>
          <p:nvPr/>
        </p:nvSpPr>
        <p:spPr>
          <a:xfrm>
            <a:off x="4582026" y="3644723"/>
            <a:ext cx="2861511" cy="1446550"/>
          </a:xfrm>
          <a:prstGeom prst="rect">
            <a:avLst/>
          </a:prstGeom>
        </p:spPr>
        <p:txBody>
          <a:bodyPr wrap="square">
            <a:spAutoFit/>
          </a:bodyPr>
          <a:lstStyle/>
          <a:p>
            <a:pPr algn="ctr"/>
            <a:r>
              <a:rPr lang="ru-RU" sz="1100" b="1" dirty="0" err="1">
                <a:latin typeface="Calibri" panose="020F0502020204030204" pitchFamily="34" charset="0"/>
                <a:cs typeface="Times New Roman" panose="02020603050405020304" pitchFamily="18" charset="0"/>
              </a:rPr>
              <a:t>Хе́ндрик</a:t>
            </a:r>
            <a:r>
              <a:rPr lang="ru-RU" sz="1100" b="1" dirty="0">
                <a:latin typeface="Calibri" panose="020F0502020204030204" pitchFamily="34" charset="0"/>
                <a:cs typeface="Times New Roman" panose="02020603050405020304" pitchFamily="18" charset="0"/>
              </a:rPr>
              <a:t> </a:t>
            </a:r>
            <a:r>
              <a:rPr lang="ru-RU" sz="1100" b="1" dirty="0" err="1">
                <a:latin typeface="Calibri" panose="020F0502020204030204" pitchFamily="34" charset="0"/>
                <a:cs typeface="Times New Roman" panose="02020603050405020304" pitchFamily="18" charset="0"/>
              </a:rPr>
              <a:t>А́нтон</a:t>
            </a:r>
            <a:r>
              <a:rPr lang="ru-RU" sz="1100" b="1" dirty="0">
                <a:latin typeface="Calibri" panose="020F0502020204030204" pitchFamily="34" charset="0"/>
                <a:cs typeface="Times New Roman" panose="02020603050405020304" pitchFamily="18" charset="0"/>
              </a:rPr>
              <a:t> </a:t>
            </a:r>
            <a:r>
              <a:rPr lang="ru-RU" sz="1100" b="1" dirty="0" err="1">
                <a:latin typeface="Calibri" panose="020F0502020204030204" pitchFamily="34" charset="0"/>
                <a:cs typeface="Times New Roman" panose="02020603050405020304" pitchFamily="18" charset="0"/>
              </a:rPr>
              <a:t>Ло́ренц</a:t>
            </a:r>
            <a:r>
              <a:rPr lang="ru-RU" sz="1100" b="1" dirty="0">
                <a:latin typeface="Calibri" panose="020F0502020204030204" pitchFamily="34" charset="0"/>
                <a:cs typeface="Times New Roman" panose="02020603050405020304" pitchFamily="18" charset="0"/>
              </a:rPr>
              <a:t> </a:t>
            </a:r>
          </a:p>
          <a:p>
            <a:pPr algn="ctr"/>
            <a:r>
              <a:rPr lang="ru-RU" sz="1100" dirty="0">
                <a:latin typeface="Calibri" panose="020F0502020204030204" pitchFamily="34" charset="0"/>
                <a:cs typeface="Times New Roman" panose="02020603050405020304" pitchFamily="18" charset="0"/>
              </a:rPr>
              <a:t>(18 июля 1853 — 4 февраля 1928)</a:t>
            </a:r>
          </a:p>
          <a:p>
            <a:endParaRPr lang="ru-RU" sz="1100" dirty="0">
              <a:latin typeface="Calibri" panose="020F0502020204030204" pitchFamily="34" charset="0"/>
              <a:cs typeface="Times New Roman" panose="02020603050405020304" pitchFamily="18" charset="0"/>
            </a:endParaRPr>
          </a:p>
          <a:p>
            <a:pPr algn="just"/>
            <a:r>
              <a:rPr lang="ru-RU" sz="1100" b="1" dirty="0">
                <a:latin typeface="Calibri" panose="020F0502020204030204" pitchFamily="34" charset="0"/>
                <a:cs typeface="Times New Roman" panose="02020603050405020304" pitchFamily="18" charset="0"/>
              </a:rPr>
              <a:t>На основе электронной теории учёный развил электродинамику движущихся сред, в том числе выдвинул гипотезу о сокращении тел в направлении их движения. </a:t>
            </a:r>
          </a:p>
        </p:txBody>
      </p:sp>
      <p:pic>
        <p:nvPicPr>
          <p:cNvPr id="11" name="Рисунок 10"/>
          <p:cNvPicPr/>
          <p:nvPr/>
        </p:nvPicPr>
        <p:blipFill>
          <a:blip r:embed="rId4">
            <a:extLst>
              <a:ext uri="{28A0092B-C50C-407E-A947-70E740481C1C}">
                <a14:useLocalDpi xmlns:a14="http://schemas.microsoft.com/office/drawing/2010/main" val="0"/>
              </a:ext>
            </a:extLst>
          </a:blip>
          <a:stretch>
            <a:fillRect/>
          </a:stretch>
        </p:blipFill>
        <p:spPr>
          <a:xfrm>
            <a:off x="8925325" y="1058779"/>
            <a:ext cx="1629075" cy="2491476"/>
          </a:xfrm>
          <a:prstGeom prst="rect">
            <a:avLst/>
          </a:prstGeom>
        </p:spPr>
      </p:pic>
      <p:sp>
        <p:nvSpPr>
          <p:cNvPr id="12" name="Прямоугольник 11"/>
          <p:cNvSpPr/>
          <p:nvPr/>
        </p:nvSpPr>
        <p:spPr>
          <a:xfrm>
            <a:off x="8113895" y="3674245"/>
            <a:ext cx="3251937" cy="2631490"/>
          </a:xfrm>
          <a:prstGeom prst="rect">
            <a:avLst/>
          </a:prstGeom>
        </p:spPr>
        <p:txBody>
          <a:bodyPr wrap="square">
            <a:spAutoFit/>
          </a:bodyPr>
          <a:lstStyle/>
          <a:p>
            <a:pPr algn="ctr"/>
            <a:r>
              <a:rPr lang="ru-RU" sz="1100" b="1" dirty="0">
                <a:latin typeface="Calibri" panose="020F0502020204030204" pitchFamily="34" charset="0"/>
                <a:cs typeface="Times New Roman" panose="02020603050405020304" pitchFamily="18" charset="0"/>
              </a:rPr>
              <a:t>Жюль Анри́ Пуанкаре́ </a:t>
            </a:r>
          </a:p>
          <a:p>
            <a:pPr algn="ctr"/>
            <a:r>
              <a:rPr lang="ru-RU" sz="1100" dirty="0">
                <a:latin typeface="Calibri" panose="020F0502020204030204" pitchFamily="34" charset="0"/>
                <a:cs typeface="Times New Roman" panose="02020603050405020304" pitchFamily="18" charset="0"/>
              </a:rPr>
              <a:t>(29 апреля 1854 — 17 июля 1912)</a:t>
            </a:r>
          </a:p>
          <a:p>
            <a:pPr algn="ctr"/>
            <a:endParaRPr lang="ru-RU" sz="1100" dirty="0">
              <a:latin typeface="Calibri" panose="020F0502020204030204" pitchFamily="34" charset="0"/>
              <a:cs typeface="Times New Roman" panose="02020603050405020304" pitchFamily="18" charset="0"/>
            </a:endParaRPr>
          </a:p>
          <a:p>
            <a:pPr algn="just"/>
            <a:r>
              <a:rPr lang="ru-RU" sz="1100" b="1" dirty="0">
                <a:latin typeface="Calibri" panose="020F0502020204030204" pitchFamily="34" charset="0"/>
                <a:cs typeface="Times New Roman" panose="02020603050405020304" pitchFamily="18" charset="0"/>
              </a:rPr>
              <a:t>Именно Пуанкаре впервые выписал в современном виде преобразования, предложенные ранее Лоренцем в приближенном виде, и назвал их его именем. Первым установил связь массы и энергии. </a:t>
            </a:r>
          </a:p>
          <a:p>
            <a:pPr algn="just"/>
            <a:r>
              <a:rPr lang="ru-RU" sz="1100" b="1" dirty="0">
                <a:solidFill>
                  <a:srgbClr val="FFC000"/>
                </a:solidFill>
                <a:latin typeface="Calibri" panose="020F0502020204030204" pitchFamily="34" charset="0"/>
                <a:cs typeface="Times New Roman" panose="02020603050405020304" pitchFamily="18" charset="0"/>
              </a:rPr>
              <a:t>То, что Эйнштейн понимал как относительное, но объективное, Пуанкаре понимал как чисто субъективное и условное (конвенциональное). </a:t>
            </a:r>
            <a:r>
              <a:rPr lang="ru-RU" sz="1100" b="1" dirty="0">
                <a:latin typeface="Calibri" panose="020F0502020204030204" pitchFamily="34" charset="0"/>
                <a:cs typeface="Times New Roman" panose="02020603050405020304" pitchFamily="18" charset="0"/>
              </a:rPr>
              <a:t>В своей книге «Наука и гипотеза» писал, что «</a:t>
            </a:r>
            <a:r>
              <a:rPr lang="ru-RU" sz="1100" b="1" dirty="0">
                <a:solidFill>
                  <a:srgbClr val="FFC000"/>
                </a:solidFill>
                <a:latin typeface="Calibri" panose="020F0502020204030204" pitchFamily="34" charset="0"/>
                <a:cs typeface="Times New Roman" panose="02020603050405020304" pitchFamily="18" charset="0"/>
              </a:rPr>
              <a:t>невозможна реальность, которая была бы полностью независима от ума, постигающего её</a:t>
            </a:r>
            <a:r>
              <a:rPr lang="ru-RU" sz="1100" b="1" dirty="0">
                <a:latin typeface="Calibri" panose="020F0502020204030204" pitchFamily="34" charset="0"/>
                <a:cs typeface="Times New Roman" panose="02020603050405020304" pitchFamily="18" charset="0"/>
              </a:rPr>
              <a:t>».</a:t>
            </a:r>
          </a:p>
          <a:p>
            <a:pPr algn="ctr"/>
            <a:endParaRPr lang="ru-RU" sz="1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1566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dirty="0"/>
              <a:t>Описание личности до измерения</a:t>
            </a:r>
          </a:p>
        </p:txBody>
      </p:sp>
      <p:sp>
        <p:nvSpPr>
          <p:cNvPr id="3" name="Содержимое 2"/>
          <p:cNvSpPr>
            <a:spLocks noGrp="1"/>
          </p:cNvSpPr>
          <p:nvPr>
            <p:ph idx="1"/>
          </p:nvPr>
        </p:nvSpPr>
        <p:spPr/>
        <p:txBody>
          <a:bodyPr/>
          <a:lstStyle/>
          <a:p>
            <a:pPr algn="ctr">
              <a:buNone/>
            </a:pPr>
            <a:r>
              <a:rPr lang="ru-RU" dirty="0"/>
              <a:t>Суперпозиция состояний</a:t>
            </a:r>
          </a:p>
        </p:txBody>
      </p:sp>
      <p:graphicFrame>
        <p:nvGraphicFramePr>
          <p:cNvPr id="37890" name="Object 2"/>
          <p:cNvGraphicFramePr>
            <a:graphicFrameLocks noChangeAspect="1"/>
          </p:cNvGraphicFramePr>
          <p:nvPr/>
        </p:nvGraphicFramePr>
        <p:xfrm>
          <a:off x="2952728" y="2571744"/>
          <a:ext cx="5857916" cy="3827172"/>
        </p:xfrm>
        <a:graphic>
          <a:graphicData uri="http://schemas.openxmlformats.org/presentationml/2006/ole">
            <mc:AlternateContent xmlns:mc="http://schemas.openxmlformats.org/markup-compatibility/2006">
              <mc:Choice xmlns:v="urn:schemas-microsoft-com:vml" Requires="v">
                <p:oleObj name="Equation" r:id="rId2" imgW="1904760" imgH="1244520" progId="Equation.DSMT4">
                  <p:embed/>
                </p:oleObj>
              </mc:Choice>
              <mc:Fallback>
                <p:oleObj name="Equation" r:id="rId2" imgW="1904760" imgH="1244520" progId="Equation.DSMT4">
                  <p:embed/>
                  <p:pic>
                    <p:nvPicPr>
                      <p:cNvPr id="3789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28" y="2571744"/>
                        <a:ext cx="5857916" cy="3827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93528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Варианты адаптивного поведения личности по Т. </a:t>
            </a:r>
            <a:r>
              <a:rPr lang="ru-RU" dirty="0" err="1"/>
              <a:t>Лири</a:t>
            </a:r>
            <a:endParaRPr lang="ru-RU" dirty="0"/>
          </a:p>
        </p:txBody>
      </p:sp>
      <p:pic>
        <p:nvPicPr>
          <p:cNvPr id="4" name="Содержимое 3" descr="3.1.1.tif"/>
          <p:cNvPicPr>
            <a:picLocks noGrp="1" noChangeAspect="1"/>
          </p:cNvPicPr>
          <p:nvPr>
            <p:ph idx="1"/>
          </p:nvPr>
        </p:nvPicPr>
        <p:blipFill>
          <a:blip r:embed="rId2" cstate="print"/>
          <a:stretch>
            <a:fillRect/>
          </a:stretch>
        </p:blipFill>
        <p:spPr>
          <a:xfrm>
            <a:off x="2666976" y="1571612"/>
            <a:ext cx="6715172" cy="503259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Варианты адаптивного поведения личности по Т. </a:t>
            </a:r>
            <a:r>
              <a:rPr lang="ru-RU" dirty="0" err="1"/>
              <a:t>Лири</a:t>
            </a:r>
            <a:endParaRPr lang="ru-RU" dirty="0"/>
          </a:p>
        </p:txBody>
      </p:sp>
      <p:pic>
        <p:nvPicPr>
          <p:cNvPr id="4" name="Содержимое 3" descr="3.1.2.tif"/>
          <p:cNvPicPr>
            <a:picLocks noGrp="1" noChangeAspect="1"/>
          </p:cNvPicPr>
          <p:nvPr>
            <p:ph idx="1"/>
          </p:nvPr>
        </p:nvPicPr>
        <p:blipFill>
          <a:blip r:embed="rId2" cstate="print"/>
          <a:stretch>
            <a:fillRect/>
          </a:stretch>
        </p:blipFill>
        <p:spPr>
          <a:xfrm>
            <a:off x="2881290" y="1571612"/>
            <a:ext cx="6643734" cy="4996232"/>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Описание личности в семантическом пространстве</a:t>
            </a:r>
          </a:p>
        </p:txBody>
      </p:sp>
      <p:sp>
        <p:nvSpPr>
          <p:cNvPr id="3" name="Текст 2"/>
          <p:cNvSpPr>
            <a:spLocks noGrp="1"/>
          </p:cNvSpPr>
          <p:nvPr>
            <p:ph type="body" idx="1"/>
          </p:nvPr>
        </p:nvSpPr>
        <p:spPr>
          <a:xfrm>
            <a:off x="1981200" y="1535113"/>
            <a:ext cx="8186766" cy="639762"/>
          </a:xfrm>
        </p:spPr>
        <p:txBody>
          <a:bodyPr/>
          <a:lstStyle/>
          <a:p>
            <a:pPr algn="ctr"/>
            <a:r>
              <a:rPr lang="ru-RU" dirty="0">
                <a:sym typeface="Symbol"/>
              </a:rPr>
              <a:t></a:t>
            </a:r>
            <a:r>
              <a:rPr lang="en-US" dirty="0">
                <a:sym typeface="Symbol"/>
              </a:rPr>
              <a:t>=</a:t>
            </a:r>
            <a:r>
              <a:rPr lang="en-US" sz="2000" dirty="0">
                <a:sym typeface="Symbol"/>
              </a:rPr>
              <a:t>p</a:t>
            </a:r>
            <a:r>
              <a:rPr lang="en-US" baseline="-25000" dirty="0">
                <a:sym typeface="Symbol"/>
              </a:rPr>
              <a:t>1</a:t>
            </a:r>
            <a:r>
              <a:rPr lang="en-US" dirty="0">
                <a:sym typeface="Symbol"/>
              </a:rPr>
              <a:t>s</a:t>
            </a:r>
            <a:r>
              <a:rPr lang="en-US" baseline="-25000" dirty="0">
                <a:sym typeface="Symbol"/>
              </a:rPr>
              <a:t>1</a:t>
            </a:r>
            <a:r>
              <a:rPr lang="en-US" dirty="0">
                <a:sym typeface="Symbol"/>
              </a:rPr>
              <a:t>+</a:t>
            </a:r>
            <a:r>
              <a:rPr lang="en-US" sz="2000" dirty="0">
                <a:sym typeface="Symbol"/>
              </a:rPr>
              <a:t>s</a:t>
            </a:r>
            <a:r>
              <a:rPr lang="en-US" baseline="-25000" dirty="0">
                <a:sym typeface="Symbol"/>
              </a:rPr>
              <a:t>2</a:t>
            </a:r>
            <a:r>
              <a:rPr lang="en-US" dirty="0">
                <a:sym typeface="Symbol"/>
              </a:rPr>
              <a:t></a:t>
            </a:r>
            <a:r>
              <a:rPr lang="en-US" baseline="-25000" dirty="0">
                <a:sym typeface="Symbol"/>
              </a:rPr>
              <a:t>2</a:t>
            </a:r>
            <a:r>
              <a:rPr lang="en-US" dirty="0">
                <a:sym typeface="Symbol"/>
              </a:rPr>
              <a:t>+</a:t>
            </a:r>
            <a:r>
              <a:rPr lang="en-US" sz="2000" dirty="0">
                <a:sym typeface="Symbol"/>
              </a:rPr>
              <a:t>p</a:t>
            </a:r>
            <a:r>
              <a:rPr lang="en-US" baseline="-25000" dirty="0">
                <a:sym typeface="Symbol"/>
              </a:rPr>
              <a:t>3</a:t>
            </a:r>
            <a:r>
              <a:rPr lang="en-US" dirty="0">
                <a:sym typeface="Symbol"/>
              </a:rPr>
              <a:t>s</a:t>
            </a:r>
            <a:r>
              <a:rPr lang="en-US" baseline="-25000" dirty="0">
                <a:sym typeface="Symbol"/>
              </a:rPr>
              <a:t>3 </a:t>
            </a:r>
            <a:r>
              <a:rPr lang="en-US" dirty="0">
                <a:sym typeface="Symbol"/>
              </a:rPr>
              <a:t>+</a:t>
            </a:r>
            <a:r>
              <a:rPr lang="en-US" sz="2000" dirty="0">
                <a:sym typeface="Symbol"/>
              </a:rPr>
              <a:t>p</a:t>
            </a:r>
            <a:r>
              <a:rPr lang="en-US" baseline="-25000" dirty="0">
                <a:sym typeface="Symbol"/>
              </a:rPr>
              <a:t>4</a:t>
            </a:r>
            <a:r>
              <a:rPr lang="en-US" dirty="0">
                <a:sym typeface="Symbol"/>
              </a:rPr>
              <a:t>s</a:t>
            </a:r>
            <a:r>
              <a:rPr lang="en-US" baseline="-25000" dirty="0">
                <a:sym typeface="Symbol"/>
              </a:rPr>
              <a:t>4</a:t>
            </a:r>
            <a:endParaRPr lang="ru-RU" baseline="-25000" dirty="0"/>
          </a:p>
          <a:p>
            <a:pPr algn="ctr"/>
            <a:endParaRPr lang="ru-RU" baseline="-25000" dirty="0"/>
          </a:p>
        </p:txBody>
      </p:sp>
      <p:pic>
        <p:nvPicPr>
          <p:cNvPr id="7" name="Содержимое 6" descr="Aps3.jpg"/>
          <p:cNvPicPr>
            <a:picLocks noGrp="1" noChangeAspect="1"/>
          </p:cNvPicPr>
          <p:nvPr>
            <p:ph sz="quarter" idx="2"/>
          </p:nvPr>
        </p:nvPicPr>
        <p:blipFill>
          <a:blip r:embed="rId2" cstate="print"/>
          <a:stretch>
            <a:fillRect/>
          </a:stretch>
        </p:blipFill>
        <p:spPr>
          <a:xfrm>
            <a:off x="4338031" y="2362201"/>
            <a:ext cx="3473077" cy="3941763"/>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Различные типы адаптивного поведения по Т. </a:t>
            </a:r>
            <a:r>
              <a:rPr lang="ru-RU" dirty="0" err="1"/>
              <a:t>Лири</a:t>
            </a:r>
            <a:endParaRPr lang="ru-RU" dirty="0"/>
          </a:p>
        </p:txBody>
      </p:sp>
      <p:pic>
        <p:nvPicPr>
          <p:cNvPr id="5" name="Содержимое 4" descr="3.1.5-TC.tif"/>
          <p:cNvPicPr>
            <a:picLocks noGrp="1" noChangeAspect="1"/>
          </p:cNvPicPr>
          <p:nvPr>
            <p:ph idx="1"/>
          </p:nvPr>
        </p:nvPicPr>
        <p:blipFill>
          <a:blip r:embed="rId2" cstate="print"/>
          <a:stretch>
            <a:fillRect/>
          </a:stretch>
        </p:blipFill>
        <p:spPr>
          <a:xfrm>
            <a:off x="4024298" y="1500175"/>
            <a:ext cx="3643338" cy="518712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Полисемия восприятия</a:t>
            </a:r>
          </a:p>
        </p:txBody>
      </p:sp>
      <p:pic>
        <p:nvPicPr>
          <p:cNvPr id="4" name="Содержимое 3" descr="Пирамида.jpg"/>
          <p:cNvPicPr>
            <a:picLocks noGrp="1" noChangeAspect="1"/>
          </p:cNvPicPr>
          <p:nvPr>
            <p:ph idx="1"/>
          </p:nvPr>
        </p:nvPicPr>
        <p:blipFill>
          <a:blip r:embed="rId2" cstate="print"/>
          <a:stretch>
            <a:fillRect/>
          </a:stretch>
        </p:blipFill>
        <p:spPr>
          <a:xfrm>
            <a:off x="4095736" y="1808942"/>
            <a:ext cx="3929090" cy="4125544"/>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Контекст восприятия</a:t>
            </a:r>
          </a:p>
        </p:txBody>
      </p:sp>
      <p:sp>
        <p:nvSpPr>
          <p:cNvPr id="3" name="Текст 2"/>
          <p:cNvSpPr>
            <a:spLocks noGrp="1"/>
          </p:cNvSpPr>
          <p:nvPr>
            <p:ph type="body" idx="1"/>
          </p:nvPr>
        </p:nvSpPr>
        <p:spPr/>
        <p:txBody>
          <a:bodyPr/>
          <a:lstStyle/>
          <a:p>
            <a:pPr algn="ctr"/>
            <a:r>
              <a:rPr lang="ru-RU" dirty="0"/>
              <a:t>Два  состояния</a:t>
            </a:r>
          </a:p>
        </p:txBody>
      </p:sp>
      <p:sp>
        <p:nvSpPr>
          <p:cNvPr id="4" name="Текст 3"/>
          <p:cNvSpPr>
            <a:spLocks noGrp="1"/>
          </p:cNvSpPr>
          <p:nvPr>
            <p:ph type="body" sz="half" idx="3"/>
          </p:nvPr>
        </p:nvSpPr>
        <p:spPr/>
        <p:txBody>
          <a:bodyPr/>
          <a:lstStyle/>
          <a:p>
            <a:pPr algn="ctr"/>
            <a:r>
              <a:rPr lang="ru-RU" dirty="0"/>
              <a:t>Три  состояния</a:t>
            </a:r>
          </a:p>
        </p:txBody>
      </p:sp>
      <p:pic>
        <p:nvPicPr>
          <p:cNvPr id="7" name="Содержимое 6" descr="3.2.5.tif"/>
          <p:cNvPicPr>
            <a:picLocks noGrp="1" noChangeAspect="1"/>
          </p:cNvPicPr>
          <p:nvPr>
            <p:ph sz="quarter" idx="2"/>
          </p:nvPr>
        </p:nvPicPr>
        <p:blipFill>
          <a:blip r:embed="rId2" cstate="print"/>
          <a:stretch>
            <a:fillRect/>
          </a:stretch>
        </p:blipFill>
        <p:spPr>
          <a:xfrm>
            <a:off x="2309786" y="2623769"/>
            <a:ext cx="3214710" cy="3248549"/>
          </a:xfrm>
        </p:spPr>
      </p:pic>
      <p:pic>
        <p:nvPicPr>
          <p:cNvPr id="8" name="Содержимое 7" descr="123.jpg"/>
          <p:cNvPicPr>
            <a:picLocks noGrp="1" noChangeAspect="1"/>
          </p:cNvPicPr>
          <p:nvPr>
            <p:ph sz="quarter" idx="4"/>
          </p:nvPr>
        </p:nvPicPr>
        <p:blipFill>
          <a:blip r:embed="rId3" cstate="print"/>
          <a:stretch>
            <a:fillRect/>
          </a:stretch>
        </p:blipFill>
        <p:spPr>
          <a:xfrm>
            <a:off x="6596066" y="2643182"/>
            <a:ext cx="3000396" cy="2943082"/>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Неоднозначность контекста</a:t>
            </a:r>
          </a:p>
        </p:txBody>
      </p:sp>
      <p:sp>
        <p:nvSpPr>
          <p:cNvPr id="3" name="Текст 2"/>
          <p:cNvSpPr>
            <a:spLocks noGrp="1"/>
          </p:cNvSpPr>
          <p:nvPr>
            <p:ph type="body" idx="1"/>
          </p:nvPr>
        </p:nvSpPr>
        <p:spPr/>
        <p:txBody>
          <a:bodyPr/>
          <a:lstStyle/>
          <a:p>
            <a:pPr algn="ctr"/>
            <a:r>
              <a:rPr lang="ru-RU" dirty="0"/>
              <a:t>Рис. 1</a:t>
            </a:r>
          </a:p>
        </p:txBody>
      </p:sp>
      <p:sp>
        <p:nvSpPr>
          <p:cNvPr id="4" name="Текст 3"/>
          <p:cNvSpPr>
            <a:spLocks noGrp="1"/>
          </p:cNvSpPr>
          <p:nvPr>
            <p:ph type="body" sz="half" idx="3"/>
          </p:nvPr>
        </p:nvSpPr>
        <p:spPr/>
        <p:txBody>
          <a:bodyPr/>
          <a:lstStyle/>
          <a:p>
            <a:pPr algn="ctr"/>
            <a:r>
              <a:rPr lang="ru-RU" dirty="0"/>
              <a:t>Рис. 2</a:t>
            </a:r>
          </a:p>
        </p:txBody>
      </p:sp>
      <p:pic>
        <p:nvPicPr>
          <p:cNvPr id="8" name="Содержимое 7" descr="BOOK.BMP"/>
          <p:cNvPicPr>
            <a:picLocks noGrp="1" noChangeAspect="1"/>
          </p:cNvPicPr>
          <p:nvPr>
            <p:ph sz="quarter" idx="2"/>
          </p:nvPr>
        </p:nvPicPr>
        <p:blipFill>
          <a:blip r:embed="rId2" cstate="print"/>
          <a:stretch>
            <a:fillRect/>
          </a:stretch>
        </p:blipFill>
        <p:spPr>
          <a:xfrm>
            <a:off x="2738415" y="2428869"/>
            <a:ext cx="2457553" cy="3855285"/>
          </a:xfrm>
        </p:spPr>
      </p:pic>
      <p:pic>
        <p:nvPicPr>
          <p:cNvPr id="7" name="Содержимое 6" descr="0x003.gif"/>
          <p:cNvPicPr>
            <a:picLocks noGrp="1" noChangeAspect="1"/>
          </p:cNvPicPr>
          <p:nvPr>
            <p:ph sz="quarter" idx="4"/>
          </p:nvPr>
        </p:nvPicPr>
        <p:blipFill>
          <a:blip r:embed="rId3" cstate="print"/>
          <a:stretch>
            <a:fillRect/>
          </a:stretch>
        </p:blipFill>
        <p:spPr>
          <a:xfrm>
            <a:off x="6596067" y="2585241"/>
            <a:ext cx="3214709" cy="3525309"/>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Неоднозначность контекста</a:t>
            </a:r>
          </a:p>
        </p:txBody>
      </p:sp>
      <p:pic>
        <p:nvPicPr>
          <p:cNvPr id="5" name="Содержимое 4" descr="WOMEN.BMP"/>
          <p:cNvPicPr>
            <a:picLocks noGrp="1" noChangeAspect="1"/>
          </p:cNvPicPr>
          <p:nvPr>
            <p:ph sz="half" idx="1"/>
          </p:nvPr>
        </p:nvPicPr>
        <p:blipFill>
          <a:blip r:embed="rId2" cstate="print"/>
          <a:stretch>
            <a:fillRect/>
          </a:stretch>
        </p:blipFill>
        <p:spPr>
          <a:xfrm>
            <a:off x="2229609" y="2080416"/>
            <a:ext cx="3541783" cy="3657607"/>
          </a:xfrm>
        </p:spPr>
      </p:pic>
      <p:pic>
        <p:nvPicPr>
          <p:cNvPr id="6" name="Содержимое 5" descr="Теща-2.tif"/>
          <p:cNvPicPr>
            <a:picLocks noGrp="1" noChangeAspect="1"/>
          </p:cNvPicPr>
          <p:nvPr>
            <p:ph sz="half" idx="2"/>
          </p:nvPr>
        </p:nvPicPr>
        <p:blipFill>
          <a:blip r:embed="rId3" cstate="print"/>
          <a:stretch>
            <a:fillRect/>
          </a:stretch>
        </p:blipFill>
        <p:spPr>
          <a:xfrm>
            <a:off x="6810381" y="2030694"/>
            <a:ext cx="2652713" cy="3684323"/>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Комната </a:t>
            </a:r>
            <a:r>
              <a:rPr lang="ru-RU" dirty="0" err="1"/>
              <a:t>Эймса</a:t>
            </a:r>
            <a:endParaRPr lang="ru-RU" dirty="0"/>
          </a:p>
        </p:txBody>
      </p:sp>
      <p:pic>
        <p:nvPicPr>
          <p:cNvPr id="5" name="Содержимое 4" descr="ROOM1.BMP"/>
          <p:cNvPicPr>
            <a:picLocks noGrp="1" noChangeAspect="1"/>
          </p:cNvPicPr>
          <p:nvPr>
            <p:ph sz="half" idx="1"/>
          </p:nvPr>
        </p:nvPicPr>
        <p:blipFill>
          <a:blip r:embed="rId2" cstate="print"/>
          <a:stretch>
            <a:fillRect/>
          </a:stretch>
        </p:blipFill>
        <p:spPr>
          <a:xfrm>
            <a:off x="1981200" y="2561451"/>
            <a:ext cx="4038600" cy="2695536"/>
          </a:xfrm>
        </p:spPr>
      </p:pic>
      <p:pic>
        <p:nvPicPr>
          <p:cNvPr id="6" name="Содержимое 5" descr="ROOM2.BMP"/>
          <p:cNvPicPr>
            <a:picLocks noGrp="1" noChangeAspect="1"/>
          </p:cNvPicPr>
          <p:nvPr>
            <p:ph sz="half" idx="2"/>
          </p:nvPr>
        </p:nvPicPr>
        <p:blipFill>
          <a:blip r:embed="rId3" cstate="print"/>
          <a:stretch>
            <a:fillRect/>
          </a:stretch>
        </p:blipFill>
        <p:spPr>
          <a:xfrm>
            <a:off x="7307578" y="2324256"/>
            <a:ext cx="1767844" cy="3169926"/>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80537" y="309123"/>
            <a:ext cx="9396661" cy="749656"/>
          </a:xfrm>
        </p:spPr>
        <p:txBody>
          <a:bodyPr>
            <a:normAutofit/>
          </a:bodyPr>
          <a:lstStyle/>
          <a:p>
            <a:pPr algn="ctr"/>
            <a:r>
              <a:rPr lang="ru-RU" sz="4400" dirty="0">
                <a:solidFill>
                  <a:schemeClr val="tx2"/>
                </a:solidFill>
              </a:rPr>
              <a:t>Квантовая  механика</a:t>
            </a:r>
          </a:p>
        </p:txBody>
      </p:sp>
      <p:sp>
        <p:nvSpPr>
          <p:cNvPr id="7" name="Прямоугольник 6"/>
          <p:cNvSpPr/>
          <p:nvPr/>
        </p:nvSpPr>
        <p:spPr>
          <a:xfrm>
            <a:off x="382137" y="3674245"/>
            <a:ext cx="3821373" cy="3128100"/>
          </a:xfrm>
          <a:prstGeom prst="rect">
            <a:avLst/>
          </a:prstGeom>
        </p:spPr>
        <p:txBody>
          <a:bodyPr wrap="square">
            <a:spAutoFit/>
          </a:bodyPr>
          <a:lstStyle/>
          <a:p>
            <a:pPr algn="ctr"/>
            <a:r>
              <a:rPr lang="ru-RU" sz="1100" b="1" dirty="0" err="1">
                <a:latin typeface="Calibri" panose="020F0502020204030204" pitchFamily="34" charset="0"/>
                <a:cs typeface="Times New Roman" panose="02020603050405020304" pitchFamily="18" charset="0"/>
              </a:rPr>
              <a:t>Э́рвин</a:t>
            </a:r>
            <a:r>
              <a:rPr lang="ru-RU" sz="1100" b="1" dirty="0">
                <a:latin typeface="Calibri" panose="020F0502020204030204" pitchFamily="34" charset="0"/>
                <a:cs typeface="Times New Roman" panose="02020603050405020304" pitchFamily="18" charset="0"/>
              </a:rPr>
              <a:t> </a:t>
            </a:r>
            <a:r>
              <a:rPr lang="ru-RU" sz="1100" b="1" dirty="0" err="1">
                <a:latin typeface="Calibri" panose="020F0502020204030204" pitchFamily="34" charset="0"/>
                <a:cs typeface="Times New Roman" panose="02020603050405020304" pitchFamily="18" charset="0"/>
              </a:rPr>
              <a:t>Ру́дольф</a:t>
            </a:r>
            <a:r>
              <a:rPr lang="ru-RU" sz="1100" b="1" dirty="0">
                <a:latin typeface="Calibri" panose="020F0502020204030204" pitchFamily="34" charset="0"/>
                <a:cs typeface="Times New Roman" panose="02020603050405020304" pitchFamily="18" charset="0"/>
              </a:rPr>
              <a:t> </a:t>
            </a:r>
            <a:r>
              <a:rPr lang="ru-RU" sz="1100" b="1" dirty="0" err="1">
                <a:latin typeface="Calibri" panose="020F0502020204030204" pitchFamily="34" charset="0"/>
                <a:cs typeface="Times New Roman" panose="02020603050405020304" pitchFamily="18" charset="0"/>
              </a:rPr>
              <a:t>Йо́зеф</a:t>
            </a:r>
            <a:r>
              <a:rPr lang="ru-RU" sz="1100" b="1" dirty="0">
                <a:latin typeface="Calibri" panose="020F0502020204030204" pitchFamily="34" charset="0"/>
                <a:cs typeface="Times New Roman" panose="02020603050405020304" pitchFamily="18" charset="0"/>
              </a:rPr>
              <a:t> </a:t>
            </a:r>
            <a:r>
              <a:rPr lang="ru-RU" sz="1100" b="1" dirty="0" err="1">
                <a:latin typeface="Calibri" panose="020F0502020204030204" pitchFamily="34" charset="0"/>
                <a:cs typeface="Times New Roman" panose="02020603050405020304" pitchFamily="18" charset="0"/>
              </a:rPr>
              <a:t>Алекса́ндр</a:t>
            </a:r>
            <a:r>
              <a:rPr lang="ru-RU" sz="1100" b="1" dirty="0">
                <a:latin typeface="Calibri" panose="020F0502020204030204" pitchFamily="34" charset="0"/>
                <a:cs typeface="Times New Roman" panose="02020603050405020304" pitchFamily="18" charset="0"/>
              </a:rPr>
              <a:t> </a:t>
            </a:r>
            <a:r>
              <a:rPr lang="ru-RU" sz="1100" b="1" dirty="0" err="1">
                <a:latin typeface="Calibri" panose="020F0502020204030204" pitchFamily="34" charset="0"/>
                <a:cs typeface="Times New Roman" panose="02020603050405020304" pitchFamily="18" charset="0"/>
              </a:rPr>
              <a:t>Шрёдингер</a:t>
            </a:r>
            <a:endParaRPr lang="ru-RU" sz="1100" b="1" dirty="0">
              <a:latin typeface="Calibri" panose="020F0502020204030204" pitchFamily="34" charset="0"/>
              <a:cs typeface="Times New Roman" panose="02020603050405020304" pitchFamily="18" charset="0"/>
            </a:endParaRPr>
          </a:p>
          <a:p>
            <a:pPr algn="ctr"/>
            <a:r>
              <a:rPr lang="ru-RU" sz="1100" dirty="0">
                <a:latin typeface="Calibri" panose="020F0502020204030204" pitchFamily="34" charset="0"/>
                <a:ea typeface="Calibri" panose="020F0502020204030204" pitchFamily="34" charset="0"/>
                <a:cs typeface="Times New Roman" panose="02020603050405020304" pitchFamily="18" charset="0"/>
              </a:rPr>
              <a:t>(</a:t>
            </a:r>
            <a:r>
              <a:rPr lang="ru-RU" sz="1100" dirty="0">
                <a:effectLst/>
                <a:latin typeface="Calibri" panose="020F0502020204030204" pitchFamily="34" charset="0"/>
                <a:ea typeface="Calibri" panose="020F0502020204030204" pitchFamily="34" charset="0"/>
                <a:cs typeface="Times New Roman" panose="02020603050405020304" pitchFamily="18" charset="0"/>
              </a:rPr>
              <a:t>12 августа 1887 — 4 января 1961</a:t>
            </a:r>
            <a:r>
              <a:rPr lang="ru-RU" sz="1100" dirty="0">
                <a:latin typeface="Calibri" panose="020F0502020204030204" pitchFamily="34" charset="0"/>
                <a:ea typeface="Calibri" panose="020F0502020204030204" pitchFamily="34" charset="0"/>
                <a:cs typeface="Times New Roman" panose="02020603050405020304" pitchFamily="18" charset="0"/>
              </a:rPr>
              <a:t>)</a:t>
            </a:r>
          </a:p>
          <a:p>
            <a:pPr algn="ct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Австрийский физик-теоретик, один из создателей квантовой механики. Лауреат Нобелевской премии по физике (1933). </a:t>
            </a:r>
            <a:r>
              <a:rPr lang="ru-RU" sz="1100" dirty="0" err="1">
                <a:effectLst/>
                <a:latin typeface="Calibri" panose="020F0502020204030204" pitchFamily="34" charset="0"/>
                <a:ea typeface="Calibri" panose="020F0502020204030204" pitchFamily="34" charset="0"/>
                <a:cs typeface="Times New Roman" panose="02020603050405020304" pitchFamily="18" charset="0"/>
              </a:rPr>
              <a:t>Шрёдингеру</a:t>
            </a:r>
            <a:r>
              <a:rPr lang="ru-RU" sz="1100" dirty="0">
                <a:effectLst/>
                <a:latin typeface="Calibri" panose="020F0502020204030204" pitchFamily="34" charset="0"/>
                <a:ea typeface="Calibri" panose="020F0502020204030204" pitchFamily="34" charset="0"/>
                <a:cs typeface="Times New Roman" panose="02020603050405020304" pitchFamily="18" charset="0"/>
              </a:rPr>
              <a:t> принадлежит ряд фундаментальных результатов в области квантовой теории</a:t>
            </a:r>
            <a:r>
              <a:rPr lang="ru-RU" sz="1100" dirty="0">
                <a:latin typeface="Calibri" panose="020F0502020204030204" pitchFamily="34" charset="0"/>
                <a:ea typeface="Calibri" panose="020F0502020204030204" pitchFamily="34" charset="0"/>
                <a:cs typeface="Times New Roman" panose="02020603050405020304" pitchFamily="18" charset="0"/>
              </a:rPr>
              <a:t>,</a:t>
            </a:r>
            <a:r>
              <a:rPr lang="ru-RU" sz="1100" dirty="0">
                <a:effectLst/>
                <a:latin typeface="Calibri" panose="020F0502020204030204" pitchFamily="34" charset="0"/>
                <a:ea typeface="Calibri" panose="020F0502020204030204" pitchFamily="34" charset="0"/>
                <a:cs typeface="Times New Roman" panose="02020603050405020304" pitchFamily="18" charset="0"/>
              </a:rPr>
              <a:t> он сформулировал волновые уравнения (уравнения </a:t>
            </a:r>
            <a:r>
              <a:rPr lang="ru-RU" sz="1100" dirty="0" err="1">
                <a:effectLst/>
                <a:latin typeface="Calibri" panose="020F0502020204030204" pitchFamily="34" charset="0"/>
                <a:ea typeface="Calibri" panose="020F0502020204030204" pitchFamily="34" charset="0"/>
                <a:cs typeface="Times New Roman" panose="02020603050405020304" pitchFamily="18" charset="0"/>
              </a:rPr>
              <a:t>Шрёдингера</a:t>
            </a:r>
            <a:r>
              <a:rPr lang="ru-RU" sz="1100" dirty="0">
                <a:effectLst/>
                <a:latin typeface="Calibri" panose="020F0502020204030204" pitchFamily="34" charset="0"/>
                <a:ea typeface="Calibri" panose="020F0502020204030204" pitchFamily="34" charset="0"/>
                <a:cs typeface="Times New Roman" panose="02020603050405020304" pitchFamily="18" charset="0"/>
              </a:rPr>
              <a:t>) и предложил оригинальную трактовку физического смысла волновой функции. Он неоднократно подвергал критике общепринятую копенгагенскую интерпретацию квантовой механики (парадокс «кота </a:t>
            </a:r>
            <a:r>
              <a:rPr lang="ru-RU" sz="1100" dirty="0" err="1">
                <a:effectLst/>
                <a:latin typeface="Calibri" panose="020F0502020204030204" pitchFamily="34" charset="0"/>
                <a:ea typeface="Calibri" panose="020F0502020204030204" pitchFamily="34" charset="0"/>
                <a:cs typeface="Times New Roman" panose="02020603050405020304" pitchFamily="18" charset="0"/>
              </a:rPr>
              <a:t>Шрёдингера</a:t>
            </a:r>
            <a:r>
              <a:rPr lang="ru-RU" sz="1100" dirty="0">
                <a:effectLst/>
                <a:latin typeface="Calibri" panose="020F0502020204030204" pitchFamily="34" charset="0"/>
                <a:ea typeface="Calibri" panose="020F0502020204030204" pitchFamily="34" charset="0"/>
                <a:cs typeface="Times New Roman" panose="02020603050405020304" pitchFamily="18" charset="0"/>
              </a:rPr>
              <a:t>» и пр.). В книге «Что такое жизнь?» </a:t>
            </a:r>
            <a:r>
              <a:rPr lang="ru-RU" sz="1100" dirty="0" err="1">
                <a:effectLst/>
                <a:latin typeface="Calibri" panose="020F0502020204030204" pitchFamily="34" charset="0"/>
                <a:ea typeface="Calibri" panose="020F0502020204030204" pitchFamily="34" charset="0"/>
                <a:cs typeface="Times New Roman" panose="02020603050405020304" pitchFamily="18" charset="0"/>
              </a:rPr>
              <a:t>Шрёдингер</a:t>
            </a:r>
            <a:r>
              <a:rPr lang="ru-RU" sz="1100" dirty="0">
                <a:effectLst/>
                <a:latin typeface="Calibri" panose="020F0502020204030204" pitchFamily="34" charset="0"/>
                <a:ea typeface="Calibri" panose="020F0502020204030204" pitchFamily="34" charset="0"/>
                <a:cs typeface="Times New Roman" panose="02020603050405020304" pitchFamily="18" charset="0"/>
              </a:rPr>
              <a:t> обратился к проблемам генетики, взглянув на феномен жизни с точки зрения физики. Уделял большое внимание философским аспектам науки, античным и восточным философским концепциям, вопросам этики и религии.</a:t>
            </a:r>
          </a:p>
        </p:txBody>
      </p:sp>
      <p:sp>
        <p:nvSpPr>
          <p:cNvPr id="10" name="Прямоугольник 9"/>
          <p:cNvSpPr/>
          <p:nvPr/>
        </p:nvSpPr>
        <p:spPr>
          <a:xfrm>
            <a:off x="4375634" y="3607310"/>
            <a:ext cx="3406466" cy="3084499"/>
          </a:xfrm>
          <a:prstGeom prst="rect">
            <a:avLst/>
          </a:prstGeom>
        </p:spPr>
        <p:txBody>
          <a:bodyPr wrap="square">
            <a:spAutoFit/>
          </a:bodyPr>
          <a:lstStyle/>
          <a:p>
            <a:pPr algn="ctr"/>
            <a:r>
              <a:rPr lang="ru-RU" sz="1100" b="1" dirty="0" err="1">
                <a:latin typeface="Calibri" panose="020F0502020204030204" pitchFamily="34" charset="0"/>
                <a:cs typeface="Times New Roman" panose="02020603050405020304" pitchFamily="18" charset="0"/>
              </a:rPr>
              <a:t>Во́льфганг</a:t>
            </a:r>
            <a:r>
              <a:rPr lang="ru-RU" sz="1100" b="1" dirty="0">
                <a:latin typeface="Calibri" panose="020F0502020204030204" pitchFamily="34" charset="0"/>
                <a:cs typeface="Times New Roman" panose="02020603050405020304" pitchFamily="18" charset="0"/>
              </a:rPr>
              <a:t> Эрнст </a:t>
            </a:r>
            <a:r>
              <a:rPr lang="ru-RU" sz="1100" b="1" dirty="0" err="1">
                <a:latin typeface="Calibri" panose="020F0502020204030204" pitchFamily="34" charset="0"/>
                <a:cs typeface="Times New Roman" panose="02020603050405020304" pitchFamily="18" charset="0"/>
              </a:rPr>
              <a:t>Па́ули</a:t>
            </a:r>
            <a:endParaRPr lang="ru-RU" sz="1100" b="1" dirty="0">
              <a:latin typeface="Calibri" panose="020F0502020204030204" pitchFamily="34" charset="0"/>
              <a:cs typeface="Times New Roman" panose="02020603050405020304" pitchFamily="18" charset="0"/>
            </a:endParaRPr>
          </a:p>
          <a:p>
            <a:pPr algn="ctr">
              <a:lnSpc>
                <a:spcPct val="107000"/>
              </a:lnSpc>
              <a:spcAft>
                <a:spcPts val="800"/>
              </a:spcAft>
            </a:pPr>
            <a:r>
              <a:rPr lang="ru-RU" sz="1100" dirty="0">
                <a:latin typeface="Calibri" panose="020F0502020204030204" pitchFamily="34" charset="0"/>
                <a:cs typeface="Times New Roman" panose="02020603050405020304" pitchFamily="18" charset="0"/>
              </a:rPr>
              <a:t>(</a:t>
            </a:r>
            <a:r>
              <a:rPr lang="ru-RU" sz="1100" dirty="0">
                <a:effectLst/>
                <a:latin typeface="Calibri" panose="020F0502020204030204" pitchFamily="34" charset="0"/>
                <a:ea typeface="Calibri" panose="020F0502020204030204" pitchFamily="34" charset="0"/>
                <a:cs typeface="Times New Roman" panose="02020603050405020304" pitchFamily="18" charset="0"/>
              </a:rPr>
              <a:t>25 апреля 1900 — 15 декабря 1958</a:t>
            </a:r>
            <a:r>
              <a:rPr lang="ru-RU" sz="1100" dirty="0">
                <a:latin typeface="Calibri" panose="020F0502020204030204" pitchFamily="34" charset="0"/>
                <a:cs typeface="Times New Roman" panose="02020603050405020304" pitchFamily="18" charset="0"/>
              </a:rPr>
              <a:t>)</a:t>
            </a:r>
          </a:p>
          <a:p>
            <a:pPr algn="just"/>
            <a:r>
              <a:rPr lang="ru-RU" sz="1100" dirty="0">
                <a:effectLst/>
                <a:latin typeface="Calibri" panose="020F0502020204030204" pitchFamily="34" charset="0"/>
                <a:ea typeface="Calibri" panose="020F0502020204030204" pitchFamily="34" charset="0"/>
                <a:cs typeface="Times New Roman" panose="02020603050405020304" pitchFamily="18" charset="0"/>
              </a:rPr>
              <a:t>Швейцарский физик-теоретик, работавший в области физики элементарных частиц и квантовой механики. Лауреат Нобелевской премии по физике за 1945 год. Менее известно его сотрудничество с психологом Карлом Густавом Юнгом. Из их переписки, которую оба учёных вели с 1932 до 1958 годы, становится ясным, что Паули принадлежит большая часть понятия синхроничности, которое ввёл К. Г. Юнг и уточнения понятий коллективного бессознательного и архетипов. Их обоих интересовало объединение коллективного психо с материей, глубинных корней внутреннего мира человека с внешним миром, что Юнг обозначал как </a:t>
            </a:r>
            <a:r>
              <a:rPr lang="ru-RU" sz="1100" dirty="0" err="1">
                <a:effectLst/>
                <a:latin typeface="Calibri" panose="020F0502020204030204" pitchFamily="34" charset="0"/>
                <a:ea typeface="Calibri" panose="020F0502020204030204" pitchFamily="34" charset="0"/>
                <a:cs typeface="Times New Roman" panose="02020603050405020304" pitchFamily="18" charset="0"/>
              </a:rPr>
              <a:t>unus</a:t>
            </a: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r>
              <a:rPr lang="ru-RU" sz="1100" dirty="0" err="1">
                <a:effectLst/>
                <a:latin typeface="Calibri" panose="020F0502020204030204" pitchFamily="34" charset="0"/>
                <a:ea typeface="Calibri" panose="020F0502020204030204" pitchFamily="34" charset="0"/>
                <a:cs typeface="Times New Roman" panose="02020603050405020304" pitchFamily="18" charset="0"/>
              </a:rPr>
              <a:t>mundus</a:t>
            </a:r>
            <a:r>
              <a:rPr lang="ru-RU" sz="1100" dirty="0">
                <a:effectLst/>
                <a:latin typeface="Calibri" panose="020F0502020204030204" pitchFamily="34" charset="0"/>
                <a:ea typeface="Calibri" panose="020F0502020204030204" pitchFamily="34" charset="0"/>
                <a:cs typeface="Times New Roman" panose="02020603050405020304" pitchFamily="18" charset="0"/>
              </a:rPr>
              <a:t> (единый мир) и Паули как психофизическую действительность единения.</a:t>
            </a:r>
            <a:endParaRPr lang="ru-RU" sz="1100" b="1" dirty="0">
              <a:latin typeface="Calibri" panose="020F0502020204030204" pitchFamily="34" charset="0"/>
              <a:cs typeface="Times New Roman" panose="02020603050405020304" pitchFamily="18" charset="0"/>
            </a:endParaRPr>
          </a:p>
        </p:txBody>
      </p:sp>
      <p:sp>
        <p:nvSpPr>
          <p:cNvPr id="12" name="Прямоугольник 11"/>
          <p:cNvSpPr/>
          <p:nvPr/>
        </p:nvSpPr>
        <p:spPr>
          <a:xfrm>
            <a:off x="8113895" y="3674245"/>
            <a:ext cx="3251937" cy="2123658"/>
          </a:xfrm>
          <a:prstGeom prst="rect">
            <a:avLst/>
          </a:prstGeom>
        </p:spPr>
        <p:txBody>
          <a:bodyPr wrap="square">
            <a:spAutoFit/>
          </a:bodyPr>
          <a:lstStyle/>
          <a:p>
            <a:pPr algn="ctr"/>
            <a:r>
              <a:rPr lang="ru-RU" sz="1100" b="1" dirty="0">
                <a:latin typeface="Calibri" panose="020F0502020204030204" pitchFamily="34" charset="0"/>
                <a:cs typeface="Times New Roman" panose="02020603050405020304" pitchFamily="18" charset="0"/>
              </a:rPr>
              <a:t>Юджин </a:t>
            </a:r>
            <a:r>
              <a:rPr lang="ru-RU" sz="1100" b="1" dirty="0" err="1">
                <a:latin typeface="Calibri" panose="020F0502020204030204" pitchFamily="34" charset="0"/>
                <a:cs typeface="Times New Roman" panose="02020603050405020304" pitchFamily="18" charset="0"/>
              </a:rPr>
              <a:t>Ви́гнер</a:t>
            </a:r>
            <a:r>
              <a:rPr lang="ru-RU" sz="1100" b="1" dirty="0">
                <a:latin typeface="Calibri" panose="020F0502020204030204" pitchFamily="34" charset="0"/>
                <a:cs typeface="Times New Roman" panose="02020603050405020304" pitchFamily="18" charset="0"/>
              </a:rPr>
              <a:t> </a:t>
            </a:r>
          </a:p>
          <a:p>
            <a:pPr algn="ctr"/>
            <a:r>
              <a:rPr lang="ru-RU" sz="1100" dirty="0">
                <a:latin typeface="Calibri" panose="020F0502020204030204" pitchFamily="34" charset="0"/>
                <a:cs typeface="Times New Roman" panose="02020603050405020304" pitchFamily="18" charset="0"/>
              </a:rPr>
              <a:t>(</a:t>
            </a:r>
            <a:r>
              <a:rPr lang="ru-RU" sz="1100" dirty="0">
                <a:effectLst/>
                <a:latin typeface="Calibri" panose="020F0502020204030204" pitchFamily="34" charset="0"/>
                <a:ea typeface="Calibri" panose="020F0502020204030204" pitchFamily="34" charset="0"/>
                <a:cs typeface="Times New Roman" panose="02020603050405020304" pitchFamily="18" charset="0"/>
              </a:rPr>
              <a:t>17 ноября 1902 — 1 января 1995</a:t>
            </a:r>
            <a:r>
              <a:rPr lang="ru-RU" sz="1100" dirty="0">
                <a:latin typeface="Calibri" panose="020F0502020204030204" pitchFamily="34" charset="0"/>
                <a:cs typeface="Times New Roman" panose="02020603050405020304" pitchFamily="18" charset="0"/>
              </a:rPr>
              <a:t>)</a:t>
            </a:r>
          </a:p>
          <a:p>
            <a:pPr algn="ctr"/>
            <a:endParaRPr lang="ru-RU" sz="1100" dirty="0">
              <a:latin typeface="Calibri" panose="020F0502020204030204" pitchFamily="34" charset="0"/>
              <a:cs typeface="Times New Roman" panose="02020603050405020304" pitchFamily="18" charset="0"/>
            </a:endParaRPr>
          </a:p>
          <a:p>
            <a:pPr algn="just"/>
            <a:r>
              <a:rPr lang="ru-RU" sz="1100" dirty="0">
                <a:effectLst/>
                <a:latin typeface="Calibri" panose="020F0502020204030204" pitchFamily="34" charset="0"/>
                <a:ea typeface="Calibri" panose="020F0502020204030204" pitchFamily="34" charset="0"/>
                <a:cs typeface="Times New Roman" panose="02020603050405020304" pitchFamily="18" charset="0"/>
              </a:rPr>
              <a:t>Американский физик и математик, лауреат Нобелевской премии по физике в 1963 году. Вигнер знаменит тем, что положил основы теории симметрий в квантовой механике, своими исследованиями атомного ядра, а также доказательством некоторых теорем. Иногда Вигнера называют тихим гением, так как некоторые его современники считали его равным Эйнштейну, но не таким известным.</a:t>
            </a:r>
            <a:endParaRPr lang="ru-RU" sz="1100" dirty="0">
              <a:latin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a16="http://schemas.microsoft.com/office/drawing/2014/main" id="{C70EC8DE-3A6D-4D9C-B72E-FF11B6FCB6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05392" y="1106013"/>
            <a:ext cx="1861284" cy="2491476"/>
          </a:xfrm>
          <a:prstGeom prst="rect">
            <a:avLst/>
          </a:prstGeom>
          <a:noFill/>
          <a:ln>
            <a:noFill/>
          </a:ln>
        </p:spPr>
      </p:pic>
      <p:pic>
        <p:nvPicPr>
          <p:cNvPr id="13" name="Рисунок 12">
            <a:extLst>
              <a:ext uri="{FF2B5EF4-FFF2-40B4-BE49-F238E27FC236}">
                <a16:creationId xmlns:a16="http://schemas.microsoft.com/office/drawing/2014/main" id="{D7746B87-E8A7-46F8-986D-AC6D877086F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24802" y="1058779"/>
            <a:ext cx="1761650" cy="2491476"/>
          </a:xfrm>
          <a:prstGeom prst="rect">
            <a:avLst/>
          </a:prstGeom>
          <a:noFill/>
          <a:ln>
            <a:noFill/>
          </a:ln>
        </p:spPr>
      </p:pic>
      <p:pic>
        <p:nvPicPr>
          <p:cNvPr id="15" name="Рисунок 14">
            <a:extLst>
              <a:ext uri="{FF2B5EF4-FFF2-40B4-BE49-F238E27FC236}">
                <a16:creationId xmlns:a16="http://schemas.microsoft.com/office/drawing/2014/main" id="{A7F19FFE-4671-4E14-978A-355CA29A52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801406" y="1120774"/>
            <a:ext cx="1761650" cy="2491476"/>
          </a:xfrm>
          <a:prstGeom prst="rect">
            <a:avLst/>
          </a:prstGeom>
          <a:noFill/>
          <a:ln>
            <a:noFill/>
          </a:ln>
        </p:spPr>
      </p:pic>
    </p:spTree>
    <p:extLst>
      <p:ext uri="{BB962C8B-B14F-4D97-AF65-F5344CB8AC3E}">
        <p14:creationId xmlns:p14="http://schemas.microsoft.com/office/powerpoint/2010/main" val="1522460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Комната </a:t>
            </a:r>
            <a:r>
              <a:rPr lang="ru-RU" dirty="0" err="1"/>
              <a:t>Эймса</a:t>
            </a:r>
            <a:endParaRPr lang="ru-RU" dirty="0"/>
          </a:p>
        </p:txBody>
      </p:sp>
      <p:pic>
        <p:nvPicPr>
          <p:cNvPr id="4" name="Содержимое 3" descr="Комната Эймса.jpg"/>
          <p:cNvPicPr>
            <a:picLocks noGrp="1" noChangeAspect="1"/>
          </p:cNvPicPr>
          <p:nvPr>
            <p:ph idx="1"/>
          </p:nvPr>
        </p:nvPicPr>
        <p:blipFill>
          <a:blip r:embed="rId2" cstate="print"/>
          <a:stretch>
            <a:fillRect/>
          </a:stretch>
        </p:blipFill>
        <p:spPr>
          <a:xfrm>
            <a:off x="2809853" y="2000240"/>
            <a:ext cx="6363099" cy="3786214"/>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Установки восприятия</a:t>
            </a:r>
          </a:p>
        </p:txBody>
      </p:sp>
      <p:pic>
        <p:nvPicPr>
          <p:cNvPr id="4" name="Содержимое 3" descr="Маска.jpg"/>
          <p:cNvPicPr>
            <a:picLocks noGrp="1" noChangeAspect="1"/>
          </p:cNvPicPr>
          <p:nvPr>
            <p:ph idx="1"/>
          </p:nvPr>
        </p:nvPicPr>
        <p:blipFill>
          <a:blip r:embed="rId2" cstate="print"/>
          <a:stretch>
            <a:fillRect/>
          </a:stretch>
        </p:blipFill>
        <p:spPr>
          <a:xfrm>
            <a:off x="4238613" y="1643050"/>
            <a:ext cx="3413375" cy="4525962"/>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Установки восприятия</a:t>
            </a:r>
          </a:p>
        </p:txBody>
      </p:sp>
      <p:pic>
        <p:nvPicPr>
          <p:cNvPr id="4" name="Содержимое 3" descr="Фараон.gif"/>
          <p:cNvPicPr>
            <a:picLocks noGrp="1" noChangeAspect="1"/>
          </p:cNvPicPr>
          <p:nvPr>
            <p:ph idx="1"/>
          </p:nvPr>
        </p:nvPicPr>
        <p:blipFill>
          <a:blip r:embed="rId2" cstate="print"/>
          <a:stretch>
            <a:fillRect/>
          </a:stretch>
        </p:blipFill>
        <p:spPr>
          <a:xfrm>
            <a:off x="3084965" y="1646238"/>
            <a:ext cx="6022070" cy="4525962"/>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a:t>Интерференция в восприятии</a:t>
            </a:r>
          </a:p>
        </p:txBody>
      </p:sp>
      <p:pic>
        <p:nvPicPr>
          <p:cNvPr id="4" name="Содержимое 3" descr="Балерина.gif"/>
          <p:cNvPicPr>
            <a:picLocks noGrp="1" noChangeAspect="1"/>
          </p:cNvPicPr>
          <p:nvPr>
            <p:ph idx="1"/>
          </p:nvPr>
        </p:nvPicPr>
        <p:blipFill>
          <a:blip r:embed="rId2" cstate="print"/>
          <a:stretch>
            <a:fillRect/>
          </a:stretch>
        </p:blipFill>
        <p:spPr>
          <a:xfrm>
            <a:off x="4667250" y="2004219"/>
            <a:ext cx="2857500" cy="3810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Установки восприятия</a:t>
            </a:r>
          </a:p>
        </p:txBody>
      </p:sp>
      <p:pic>
        <p:nvPicPr>
          <p:cNvPr id="4" name="Содержимое 3" descr="Vines.jpg"/>
          <p:cNvPicPr>
            <a:picLocks noGrp="1" noChangeAspect="1"/>
          </p:cNvPicPr>
          <p:nvPr>
            <p:ph idx="1"/>
          </p:nvPr>
        </p:nvPicPr>
        <p:blipFill>
          <a:blip r:embed="rId2" cstate="print"/>
          <a:stretch>
            <a:fillRect/>
          </a:stretch>
        </p:blipFill>
        <p:spPr>
          <a:xfrm>
            <a:off x="3238480" y="2500307"/>
            <a:ext cx="5665136" cy="2721359"/>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Установки восприятия</a:t>
            </a:r>
          </a:p>
        </p:txBody>
      </p:sp>
      <p:pic>
        <p:nvPicPr>
          <p:cNvPr id="4" name="Содержимое 3" descr="Билайн.jpg"/>
          <p:cNvPicPr>
            <a:picLocks noGrp="1" noChangeAspect="1"/>
          </p:cNvPicPr>
          <p:nvPr>
            <p:ph idx="1"/>
          </p:nvPr>
        </p:nvPicPr>
        <p:blipFill>
          <a:blip r:embed="rId2" cstate="print"/>
          <a:stretch>
            <a:fillRect/>
          </a:stretch>
        </p:blipFill>
        <p:spPr>
          <a:xfrm>
            <a:off x="3267274" y="1646238"/>
            <a:ext cx="5657453" cy="4525962"/>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9720" y="357166"/>
            <a:ext cx="8229600" cy="857248"/>
          </a:xfrm>
        </p:spPr>
        <p:txBody>
          <a:bodyPr>
            <a:noAutofit/>
          </a:bodyPr>
          <a:lstStyle/>
          <a:p>
            <a:pPr algn="ctr"/>
            <a:r>
              <a:rPr lang="ru-RU" sz="2400" dirty="0"/>
              <a:t>Лексические значения слова «принцесса» в различных состояниях российской молодежной ментальности</a:t>
            </a:r>
          </a:p>
        </p:txBody>
      </p:sp>
      <p:graphicFrame>
        <p:nvGraphicFramePr>
          <p:cNvPr id="3" name="Таблица 2"/>
          <p:cNvGraphicFramePr>
            <a:graphicFrameLocks noGrp="1"/>
          </p:cNvGraphicFramePr>
          <p:nvPr/>
        </p:nvGraphicFramePr>
        <p:xfrm>
          <a:off x="2024035" y="1714488"/>
          <a:ext cx="8072495" cy="4206924"/>
        </p:xfrm>
        <a:graphic>
          <a:graphicData uri="http://schemas.openxmlformats.org/drawingml/2006/table">
            <a:tbl>
              <a:tblPr/>
              <a:tblGrid>
                <a:gridCol w="2903265">
                  <a:extLst>
                    <a:ext uri="{9D8B030D-6E8A-4147-A177-3AD203B41FA5}">
                      <a16:colId xmlns:a16="http://schemas.microsoft.com/office/drawing/2014/main" val="20000"/>
                    </a:ext>
                  </a:extLst>
                </a:gridCol>
                <a:gridCol w="1345416">
                  <a:extLst>
                    <a:ext uri="{9D8B030D-6E8A-4147-A177-3AD203B41FA5}">
                      <a16:colId xmlns:a16="http://schemas.microsoft.com/office/drawing/2014/main" val="20001"/>
                    </a:ext>
                  </a:extLst>
                </a:gridCol>
                <a:gridCol w="849736">
                  <a:extLst>
                    <a:ext uri="{9D8B030D-6E8A-4147-A177-3AD203B41FA5}">
                      <a16:colId xmlns:a16="http://schemas.microsoft.com/office/drawing/2014/main" val="20002"/>
                    </a:ext>
                  </a:extLst>
                </a:gridCol>
                <a:gridCol w="708114">
                  <a:extLst>
                    <a:ext uri="{9D8B030D-6E8A-4147-A177-3AD203B41FA5}">
                      <a16:colId xmlns:a16="http://schemas.microsoft.com/office/drawing/2014/main" val="20003"/>
                    </a:ext>
                  </a:extLst>
                </a:gridCol>
                <a:gridCol w="708114">
                  <a:extLst>
                    <a:ext uri="{9D8B030D-6E8A-4147-A177-3AD203B41FA5}">
                      <a16:colId xmlns:a16="http://schemas.microsoft.com/office/drawing/2014/main" val="20004"/>
                    </a:ext>
                  </a:extLst>
                </a:gridCol>
                <a:gridCol w="843469">
                  <a:extLst>
                    <a:ext uri="{9D8B030D-6E8A-4147-A177-3AD203B41FA5}">
                      <a16:colId xmlns:a16="http://schemas.microsoft.com/office/drawing/2014/main" val="20005"/>
                    </a:ext>
                  </a:extLst>
                </a:gridCol>
                <a:gridCol w="714381">
                  <a:extLst>
                    <a:ext uri="{9D8B030D-6E8A-4147-A177-3AD203B41FA5}">
                      <a16:colId xmlns:a16="http://schemas.microsoft.com/office/drawing/2014/main" val="20006"/>
                    </a:ext>
                  </a:extLst>
                </a:gridCol>
              </a:tblGrid>
              <a:tr h="107414">
                <a:tc rowSpan="2">
                  <a:txBody>
                    <a:bodyPr/>
                    <a:lstStyle/>
                    <a:p>
                      <a:pPr algn="ctr">
                        <a:spcAft>
                          <a:spcPts val="0"/>
                        </a:spcAft>
                      </a:pPr>
                      <a:r>
                        <a:rPr lang="ru-RU" sz="1800" b="1" dirty="0">
                          <a:latin typeface="Calibri"/>
                          <a:ea typeface="Times New Roman"/>
                          <a:cs typeface="Times New Roman"/>
                        </a:rPr>
                        <a:t>СЕМЕМЫ</a:t>
                      </a:r>
                    </a:p>
                  </a:txBody>
                  <a:tcPr marL="43856" marR="43856"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ru-RU" sz="1400" b="1" dirty="0">
                          <a:latin typeface="Calibri"/>
                          <a:ea typeface="Times New Roman"/>
                          <a:cs typeface="Times New Roman"/>
                        </a:rPr>
                        <a:t>СОСТОЯНИЯ</a:t>
                      </a:r>
                      <a:endParaRPr lang="ru-RU" sz="1400" dirty="0">
                        <a:latin typeface="Calibri"/>
                        <a:ea typeface="Times New Roman"/>
                        <a:cs typeface="Times New Roman"/>
                      </a:endParaRPr>
                    </a:p>
                  </a:txBody>
                  <a:tcPr marL="43856" marR="4385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14828">
                <a:tc vMerge="1">
                  <a:txBody>
                    <a:bodyPr/>
                    <a:lstStyle/>
                    <a:p>
                      <a:endParaRPr lang="ru-RU"/>
                    </a:p>
                  </a:txBody>
                  <a:tcPr/>
                </a:tc>
                <a:tc>
                  <a:txBody>
                    <a:bodyPr/>
                    <a:lstStyle/>
                    <a:p>
                      <a:pPr algn="ctr">
                        <a:spcAft>
                          <a:spcPts val="0"/>
                        </a:spcAft>
                      </a:pPr>
                      <a:r>
                        <a:rPr lang="ru-RU" sz="1600" dirty="0">
                          <a:latin typeface="Calibri"/>
                          <a:ea typeface="Times New Roman"/>
                          <a:cs typeface="Times New Roman"/>
                        </a:rPr>
                        <a:t>Интегральное</a:t>
                      </a:r>
                    </a:p>
                  </a:txBody>
                  <a:tcPr marL="43856" marR="43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dirty="0">
                          <a:latin typeface="Times New Roman"/>
                          <a:ea typeface="Times New Roman"/>
                          <a:cs typeface="Times New Roman"/>
                        </a:rPr>
                        <a:t>S1</a:t>
                      </a:r>
                    </a:p>
                  </a:txBody>
                  <a:tcPr marL="43856" marR="43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dirty="0">
                          <a:latin typeface="Times New Roman"/>
                          <a:ea typeface="Times New Roman"/>
                          <a:cs typeface="Times New Roman"/>
                        </a:rPr>
                        <a:t>S2</a:t>
                      </a:r>
                    </a:p>
                  </a:txBody>
                  <a:tcPr marL="43856" marR="43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dirty="0">
                          <a:latin typeface="Times New Roman"/>
                          <a:ea typeface="Times New Roman"/>
                          <a:cs typeface="Times New Roman"/>
                        </a:rPr>
                        <a:t>S3</a:t>
                      </a:r>
                    </a:p>
                  </a:txBody>
                  <a:tcPr marL="43856" marR="43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dirty="0">
                          <a:latin typeface="Times New Roman"/>
                          <a:ea typeface="Times New Roman"/>
                          <a:cs typeface="Times New Roman"/>
                        </a:rPr>
                        <a:t>S4</a:t>
                      </a:r>
                    </a:p>
                  </a:txBody>
                  <a:tcPr marL="43856" marR="43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0" dirty="0">
                          <a:latin typeface="Times New Roman"/>
                          <a:ea typeface="Times New Roman"/>
                          <a:cs typeface="Times New Roman"/>
                        </a:rPr>
                        <a:t>S5</a:t>
                      </a:r>
                    </a:p>
                  </a:txBody>
                  <a:tcPr marL="43856" marR="4385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8716">
                <a:tc>
                  <a:txBody>
                    <a:bodyPr/>
                    <a:lstStyle/>
                    <a:p>
                      <a:pPr>
                        <a:spcAft>
                          <a:spcPts val="0"/>
                        </a:spcAft>
                      </a:pPr>
                      <a:r>
                        <a:rPr lang="ru-RU" sz="2000" i="1" dirty="0">
                          <a:latin typeface="Calibri"/>
                          <a:ea typeface="Times New Roman"/>
                          <a:cs typeface="Times New Roman"/>
                        </a:rPr>
                        <a:t>Не принцесса - Принцесса</a:t>
                      </a:r>
                      <a:endParaRPr lang="ru-RU" sz="2000" dirty="0">
                        <a:latin typeface="Calibri"/>
                        <a:ea typeface="Times New Roman"/>
                        <a:cs typeface="Times New Roman"/>
                      </a:endParaRPr>
                    </a:p>
                  </a:txBody>
                  <a:tcPr marL="43856" marR="4385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i="1" dirty="0">
                          <a:latin typeface="Times New Roman"/>
                          <a:ea typeface="Times New Roman"/>
                          <a:cs typeface="Times New Roman"/>
                        </a:rPr>
                        <a:t>0,622</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i="1">
                          <a:latin typeface="Times New Roman"/>
                          <a:ea typeface="Times New Roman"/>
                          <a:cs typeface="Times New Roman"/>
                        </a:rPr>
                        <a:t>0,951</a:t>
                      </a:r>
                      <a:endParaRPr lang="ru-RU" sz="140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i="1">
                          <a:latin typeface="Times New Roman"/>
                          <a:ea typeface="Times New Roman"/>
                          <a:cs typeface="Times New Roman"/>
                        </a:rPr>
                        <a:t>0,824</a:t>
                      </a:r>
                      <a:endParaRPr lang="ru-RU" sz="140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i="1">
                          <a:latin typeface="Times New Roman"/>
                          <a:ea typeface="Times New Roman"/>
                          <a:cs typeface="Times New Roman"/>
                        </a:rPr>
                        <a:t>0,720</a:t>
                      </a:r>
                      <a:endParaRPr lang="ru-RU" sz="140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i="1">
                          <a:latin typeface="Times New Roman"/>
                          <a:ea typeface="Times New Roman"/>
                          <a:cs typeface="Times New Roman"/>
                        </a:rPr>
                        <a:t>0,753</a:t>
                      </a:r>
                      <a:endParaRPr lang="ru-RU" sz="140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i="1">
                          <a:latin typeface="Times New Roman"/>
                          <a:ea typeface="Times New Roman"/>
                          <a:cs typeface="Times New Roman"/>
                        </a:rPr>
                        <a:t>0,751</a:t>
                      </a:r>
                      <a:endParaRPr lang="ru-RU" sz="140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5894">
                <a:tc>
                  <a:txBody>
                    <a:bodyPr/>
                    <a:lstStyle/>
                    <a:p>
                      <a:pPr>
                        <a:spcAft>
                          <a:spcPts val="0"/>
                        </a:spcAft>
                      </a:pPr>
                      <a:r>
                        <a:rPr lang="ru-RU" sz="2000" dirty="0">
                          <a:latin typeface="Calibri"/>
                          <a:ea typeface="Times New Roman"/>
                          <a:cs typeface="Times New Roman"/>
                        </a:rPr>
                        <a:t>Не королева - Королева </a:t>
                      </a:r>
                    </a:p>
                  </a:txBody>
                  <a:tcPr marL="43856" marR="4385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0,884</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0,963</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i="1">
                          <a:latin typeface="Times New Roman"/>
                          <a:ea typeface="Times New Roman"/>
                          <a:cs typeface="Times New Roman"/>
                        </a:rPr>
                        <a:t>0,481</a:t>
                      </a:r>
                      <a:endParaRPr lang="ru-RU" sz="140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-0,540</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a:latin typeface="Times New Roman"/>
                          <a:ea typeface="Times New Roman"/>
                          <a:cs typeface="Times New Roman"/>
                        </a:rPr>
                        <a:t>-0,227</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0" dirty="0">
                          <a:latin typeface="Times New Roman"/>
                          <a:ea typeface="Times New Roman"/>
                          <a:cs typeface="Times New Roman"/>
                        </a:rPr>
                        <a:t>0,056</a:t>
                      </a:r>
                    </a:p>
                  </a:txBody>
                  <a:tcPr marL="43856" marR="4385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5894">
                <a:tc>
                  <a:txBody>
                    <a:bodyPr/>
                    <a:lstStyle/>
                    <a:p>
                      <a:pPr>
                        <a:spcAft>
                          <a:spcPts val="0"/>
                        </a:spcAft>
                      </a:pPr>
                      <a:r>
                        <a:rPr lang="ru-RU" sz="2000" dirty="0">
                          <a:latin typeface="Times New Roman"/>
                          <a:ea typeface="Times New Roman"/>
                          <a:cs typeface="Times New Roman"/>
                        </a:rPr>
                        <a:t>Не кокетка – Кокетка</a:t>
                      </a:r>
                    </a:p>
                  </a:txBody>
                  <a:tcPr marL="43856" marR="4385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latin typeface="Times New Roman"/>
                          <a:ea typeface="Times New Roman"/>
                          <a:cs typeface="Times New Roman"/>
                        </a:rPr>
                        <a:t>0,022</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a:latin typeface="Times New Roman"/>
                          <a:ea typeface="Times New Roman"/>
                          <a:cs typeface="Times New Roman"/>
                        </a:rPr>
                        <a:t>0,133</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a:latin typeface="Times New Roman"/>
                          <a:ea typeface="Times New Roman"/>
                          <a:cs typeface="Times New Roman"/>
                        </a:rPr>
                        <a:t>-0,212</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a:latin typeface="Times New Roman"/>
                          <a:ea typeface="Times New Roman"/>
                          <a:cs typeface="Times New Roman"/>
                        </a:rPr>
                        <a:t>0,181</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a:latin typeface="Times New Roman"/>
                          <a:ea typeface="Times New Roman"/>
                          <a:cs typeface="Times New Roman"/>
                        </a:rPr>
                        <a:t>-0,260</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0,764</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5894">
                <a:tc>
                  <a:txBody>
                    <a:bodyPr/>
                    <a:lstStyle/>
                    <a:p>
                      <a:pPr algn="just">
                        <a:spcAft>
                          <a:spcPts val="0"/>
                        </a:spcAft>
                      </a:pPr>
                      <a:r>
                        <a:rPr lang="ru-RU" sz="2000" dirty="0">
                          <a:latin typeface="Calibri"/>
                          <a:ea typeface="Times New Roman"/>
                          <a:cs typeface="Times New Roman"/>
                        </a:rPr>
                        <a:t>Не богиня - Богиня</a:t>
                      </a:r>
                    </a:p>
                  </a:txBody>
                  <a:tcPr marL="43856" marR="4385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a:latin typeface="Times New Roman"/>
                          <a:ea typeface="Times New Roman"/>
                          <a:cs typeface="Times New Roman"/>
                        </a:rPr>
                        <a:t>0,346</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0,865</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0,892</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0,686</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0,618</a:t>
                      </a:r>
                      <a:endParaRPr lang="ru-RU" sz="140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-0,558</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8716">
                <a:tc>
                  <a:txBody>
                    <a:bodyPr/>
                    <a:lstStyle/>
                    <a:p>
                      <a:pPr algn="just">
                        <a:spcAft>
                          <a:spcPts val="0"/>
                        </a:spcAft>
                      </a:pPr>
                      <a:r>
                        <a:rPr lang="ru-RU" sz="2000" dirty="0">
                          <a:latin typeface="Calibri"/>
                          <a:ea typeface="Times New Roman"/>
                          <a:cs typeface="Times New Roman"/>
                        </a:rPr>
                        <a:t>Не кукла – Кукла</a:t>
                      </a:r>
                    </a:p>
                  </a:txBody>
                  <a:tcPr marL="43856" marR="4385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a:latin typeface="Times New Roman"/>
                          <a:ea typeface="Times New Roman"/>
                          <a:cs typeface="Times New Roman"/>
                        </a:rPr>
                        <a:t>-0,002</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latin typeface="Times New Roman"/>
                          <a:ea typeface="Times New Roman"/>
                          <a:cs typeface="Times New Roman"/>
                        </a:rPr>
                        <a:t>0,073</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latin typeface="Times New Roman"/>
                          <a:ea typeface="Times New Roman"/>
                          <a:cs typeface="Times New Roman"/>
                        </a:rPr>
                        <a:t>0,043</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0,821</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0,916</a:t>
                      </a:r>
                      <a:endParaRPr lang="ru-RU" sz="140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0" dirty="0">
                          <a:latin typeface="Times New Roman"/>
                          <a:ea typeface="Times New Roman"/>
                          <a:cs typeface="Times New Roman"/>
                        </a:rPr>
                        <a:t>0,268</a:t>
                      </a:r>
                    </a:p>
                  </a:txBody>
                  <a:tcPr marL="43856" marR="4385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5894">
                <a:tc>
                  <a:txBody>
                    <a:bodyPr/>
                    <a:lstStyle/>
                    <a:p>
                      <a:pPr algn="just">
                        <a:spcAft>
                          <a:spcPts val="0"/>
                        </a:spcAft>
                      </a:pPr>
                      <a:r>
                        <a:rPr lang="ru-RU" sz="2000" dirty="0">
                          <a:latin typeface="Calibri"/>
                          <a:ea typeface="Times New Roman"/>
                          <a:cs typeface="Times New Roman"/>
                        </a:rPr>
                        <a:t>Не леди - Леди</a:t>
                      </a:r>
                    </a:p>
                  </a:txBody>
                  <a:tcPr marL="43856" marR="4385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a:latin typeface="Times New Roman"/>
                          <a:ea typeface="Times New Roman"/>
                          <a:cs typeface="Times New Roman"/>
                        </a:rPr>
                        <a:t>0,146</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0,500</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0,546</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latin typeface="Times New Roman"/>
                          <a:ea typeface="Times New Roman"/>
                          <a:cs typeface="Times New Roman"/>
                        </a:rPr>
                        <a:t>-0,115</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a:latin typeface="Times New Roman"/>
                          <a:ea typeface="Times New Roman"/>
                          <a:cs typeface="Times New Roman"/>
                        </a:rPr>
                        <a:t>0,025</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i="1" dirty="0">
                          <a:latin typeface="Times New Roman"/>
                          <a:ea typeface="Times New Roman"/>
                          <a:cs typeface="Times New Roman"/>
                        </a:rPr>
                        <a:t>0,405</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68716">
                <a:tc>
                  <a:txBody>
                    <a:bodyPr/>
                    <a:lstStyle/>
                    <a:p>
                      <a:pPr algn="just">
                        <a:spcAft>
                          <a:spcPts val="0"/>
                        </a:spcAft>
                      </a:pPr>
                      <a:r>
                        <a:rPr lang="ru-RU" sz="2000" b="0" dirty="0">
                          <a:latin typeface="Calibri"/>
                          <a:ea typeface="Times New Roman"/>
                          <a:cs typeface="Times New Roman"/>
                        </a:rPr>
                        <a:t>Не госпожа - Госпожа</a:t>
                      </a:r>
                    </a:p>
                  </a:txBody>
                  <a:tcPr marL="43856" marR="43856"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400" b="1" i="1" dirty="0">
                          <a:latin typeface="Times New Roman"/>
                          <a:ea typeface="Times New Roman"/>
                          <a:cs typeface="Times New Roman"/>
                        </a:rPr>
                        <a:t>0,460</a:t>
                      </a:r>
                      <a:endParaRPr lang="ru-RU" sz="1400" dirty="0">
                        <a:latin typeface="Times New Roman"/>
                        <a:ea typeface="Times New Roman"/>
                        <a:cs typeface="Times New Roman"/>
                      </a:endParaRP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400" b="0" dirty="0">
                          <a:latin typeface="Times New Roman"/>
                          <a:ea typeface="Times New Roman"/>
                          <a:cs typeface="Times New Roman"/>
                        </a:rPr>
                        <a:t>0,138</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400" b="0" dirty="0">
                          <a:latin typeface="Times New Roman"/>
                          <a:ea typeface="Times New Roman"/>
                          <a:cs typeface="Times New Roman"/>
                        </a:rPr>
                        <a:t>0,292</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400" b="0" dirty="0">
                          <a:latin typeface="Times New Roman"/>
                          <a:ea typeface="Times New Roman"/>
                          <a:cs typeface="Times New Roman"/>
                        </a:rPr>
                        <a:t>0,200</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400" b="0" dirty="0">
                          <a:latin typeface="Times New Roman"/>
                          <a:ea typeface="Times New Roman"/>
                          <a:cs typeface="Times New Roman"/>
                        </a:rPr>
                        <a:t>0,234</a:t>
                      </a:r>
                    </a:p>
                  </a:txBody>
                  <a:tcPr marL="43856" marR="43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400" b="0" dirty="0">
                          <a:latin typeface="Times New Roman"/>
                          <a:ea typeface="Times New Roman"/>
                          <a:cs typeface="Times New Roman"/>
                        </a:rPr>
                        <a:t>0,05</a:t>
                      </a:r>
                    </a:p>
                  </a:txBody>
                  <a:tcPr marL="43856" marR="43856"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a:t>Взаимоисключающие состояния</a:t>
            </a:r>
          </a:p>
        </p:txBody>
      </p:sp>
      <p:sp>
        <p:nvSpPr>
          <p:cNvPr id="3" name="Содержимое 2"/>
          <p:cNvSpPr>
            <a:spLocks noGrp="1"/>
          </p:cNvSpPr>
          <p:nvPr>
            <p:ph idx="1"/>
          </p:nvPr>
        </p:nvSpPr>
        <p:spPr/>
        <p:txBody>
          <a:bodyPr>
            <a:normAutofit fontScale="85000" lnSpcReduction="20000"/>
          </a:bodyPr>
          <a:lstStyle/>
          <a:p>
            <a:r>
              <a:rPr lang="ru-RU" dirty="0"/>
              <a:t>Отметим, что каждое состояние  может объединять пучки векторов , имеющие противоположные направления, т.е. собственный вектор имеет положительную  и отрицательную  составляющую. Такие ситуации возникают, например, в социологии при оценках партий или политических лидеров их сторонниками и противниками. В этом случае у респондентов зачастую наблюдаются диаметрально противоположные смысловые интерпретации объектов. Характеристика любой личности также может включать взаимоисключающие полярности, и даже существенно определяться ими. Например, циклотимия проявляется именно в устойчивых колебаниях настроения от радости до печали.</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714198" y="5046580"/>
            <a:ext cx="5750898" cy="749656"/>
          </a:xfrm>
        </p:spPr>
        <p:txBody>
          <a:bodyPr>
            <a:normAutofit/>
          </a:bodyPr>
          <a:lstStyle/>
          <a:p>
            <a:pPr algn="l"/>
            <a:r>
              <a:rPr lang="ru-RU" sz="4400" dirty="0">
                <a:solidFill>
                  <a:schemeClr val="tx2"/>
                </a:solidFill>
              </a:rPr>
              <a:t>Благодарю   за   внимание</a:t>
            </a:r>
          </a:p>
        </p:txBody>
      </p:sp>
      <p:pic>
        <p:nvPicPr>
          <p:cNvPr id="6" name="Рисунок 5">
            <a:extLst>
              <a:ext uri="{FF2B5EF4-FFF2-40B4-BE49-F238E27FC236}">
                <a16:creationId xmlns:a16="http://schemas.microsoft.com/office/drawing/2014/main" id="{9A369236-009C-48DD-885B-9A1E3B5FCA9E}"/>
              </a:ext>
            </a:extLst>
          </p:cNvPr>
          <p:cNvPicPr>
            <a:picLocks noChangeAspect="1"/>
          </p:cNvPicPr>
          <p:nvPr/>
        </p:nvPicPr>
        <p:blipFill>
          <a:blip r:embed="rId2"/>
          <a:stretch>
            <a:fillRect/>
          </a:stretch>
        </p:blipFill>
        <p:spPr>
          <a:xfrm>
            <a:off x="2406555" y="390020"/>
            <a:ext cx="6096000" cy="2705100"/>
          </a:xfrm>
          <a:prstGeom prst="rect">
            <a:avLst/>
          </a:prstGeom>
        </p:spPr>
      </p:pic>
      <p:sp>
        <p:nvSpPr>
          <p:cNvPr id="8" name="TextBox 7">
            <a:extLst>
              <a:ext uri="{FF2B5EF4-FFF2-40B4-BE49-F238E27FC236}">
                <a16:creationId xmlns:a16="http://schemas.microsoft.com/office/drawing/2014/main" id="{2FA1AA5E-EAC4-4381-B8B5-B82B114CFE5F}"/>
              </a:ext>
            </a:extLst>
          </p:cNvPr>
          <p:cNvSpPr txBox="1"/>
          <p:nvPr/>
        </p:nvSpPr>
        <p:spPr>
          <a:xfrm>
            <a:off x="2639135" y="3316797"/>
            <a:ext cx="6096000" cy="1508105"/>
          </a:xfrm>
          <a:prstGeom prst="rect">
            <a:avLst/>
          </a:prstGeom>
          <a:noFill/>
        </p:spPr>
        <p:txBody>
          <a:bodyPr wrap="square">
            <a:spAutoFit/>
          </a:bodyPr>
          <a:lstStyle/>
          <a:p>
            <a:r>
              <a:rPr kumimoji="0" lang="en-US" sz="2000" b="1" i="0" u="none" strike="noStrike" kern="1200" cap="none" spc="-300" normalizeH="0" baseline="0" noProof="0" dirty="0">
                <a:ln>
                  <a:noFill/>
                </a:ln>
                <a:solidFill>
                  <a:srgbClr val="94D7E4"/>
                </a:solidFill>
                <a:effectLst>
                  <a:outerShdw blurRad="469900" dist="342900" dir="5400000" sy="-20000" rotWithShape="0">
                    <a:prstClr val="black">
                      <a:alpha val="66000"/>
                    </a:prstClr>
                  </a:outerShdw>
                </a:effectLst>
                <a:uLnTx/>
                <a:uFillTx/>
                <a:latin typeface="Miama Nueva" panose="02000603000000000000" pitchFamily="2" charset="-52"/>
                <a:ea typeface="+mj-ea"/>
                <a:cs typeface="+mj-cs"/>
              </a:rPr>
              <a:t>“</a:t>
            </a:r>
            <a:r>
              <a:rPr kumimoji="0" lang="ru-RU" sz="2000" b="1" i="0" u="none" strike="noStrike" kern="1200" cap="none" spc="-300" normalizeH="0" baseline="0" noProof="0" dirty="0">
                <a:ln>
                  <a:noFill/>
                </a:ln>
                <a:solidFill>
                  <a:srgbClr val="94D7E4"/>
                </a:solidFill>
                <a:effectLst>
                  <a:outerShdw blurRad="469900" dist="342900" dir="5400000" sy="-20000" rotWithShape="0">
                    <a:prstClr val="black">
                      <a:alpha val="66000"/>
                    </a:prstClr>
                  </a:outerShdw>
                </a:effectLst>
                <a:uLnTx/>
                <a:uFillTx/>
                <a:latin typeface="Miama Nueva" panose="02000603000000000000" pitchFamily="2" charset="-52"/>
                <a:ea typeface="+mj-ea"/>
                <a:cs typeface="+mj-cs"/>
              </a:rPr>
              <a:t> К а к   м н о г о   м ы  з н а е м   и   к а к   м а л о   мы   п о н и м а е м</a:t>
            </a:r>
            <a:r>
              <a:rPr kumimoji="0" lang="en-US" sz="2000" b="1" i="0" u="none" strike="noStrike" kern="1200" cap="none" spc="-300" normalizeH="0" baseline="0" noProof="0" dirty="0">
                <a:ln>
                  <a:noFill/>
                </a:ln>
                <a:solidFill>
                  <a:srgbClr val="94D7E4"/>
                </a:solidFill>
                <a:effectLst>
                  <a:outerShdw blurRad="469900" dist="342900" dir="5400000" sy="-20000" rotWithShape="0">
                    <a:prstClr val="black">
                      <a:alpha val="66000"/>
                    </a:prstClr>
                  </a:outerShdw>
                </a:effectLst>
                <a:uLnTx/>
                <a:uFillTx/>
                <a:latin typeface="Miama Nueva" panose="02000603000000000000" pitchFamily="2" charset="-52"/>
                <a:ea typeface="+mj-ea"/>
                <a:cs typeface="+mj-cs"/>
              </a:rPr>
              <a:t>”   </a:t>
            </a:r>
            <a:endParaRPr kumimoji="0" lang="ru-RU" sz="2000" b="1" i="0" u="none" strike="noStrike" kern="1200" cap="none" spc="-300" normalizeH="0" baseline="0" noProof="0" dirty="0">
              <a:ln>
                <a:noFill/>
              </a:ln>
              <a:solidFill>
                <a:srgbClr val="94D7E4"/>
              </a:solidFill>
              <a:effectLst>
                <a:outerShdw blurRad="469900" dist="342900" dir="5400000" sy="-20000" rotWithShape="0">
                  <a:prstClr val="black">
                    <a:alpha val="66000"/>
                  </a:prstClr>
                </a:outerShdw>
              </a:effectLst>
              <a:uLnTx/>
              <a:uFillTx/>
              <a:latin typeface="Miama Nueva" panose="02000603000000000000" pitchFamily="2" charset="-52"/>
              <a:ea typeface="+mj-ea"/>
              <a:cs typeface="+mj-cs"/>
            </a:endParaRPr>
          </a:p>
          <a:p>
            <a:r>
              <a:rPr kumimoji="0" lang="en-US" sz="2000" b="1" i="0" u="none" strike="noStrike" kern="1200" cap="none" spc="-300" normalizeH="0" baseline="0" noProof="0" dirty="0">
                <a:ln>
                  <a:noFill/>
                </a:ln>
                <a:solidFill>
                  <a:srgbClr val="94D7E4"/>
                </a:solidFill>
                <a:effectLst>
                  <a:outerShdw blurRad="469900" dist="342900" dir="5400000" sy="-20000" rotWithShape="0">
                    <a:prstClr val="black">
                      <a:alpha val="66000"/>
                    </a:prstClr>
                  </a:outerShdw>
                </a:effectLst>
                <a:uLnTx/>
                <a:uFillTx/>
                <a:latin typeface="Miama Nueva" panose="02000603000000000000" pitchFamily="2" charset="-52"/>
                <a:ea typeface="+mj-ea"/>
                <a:cs typeface="+mj-cs"/>
              </a:rPr>
              <a:t> </a:t>
            </a:r>
            <a:br>
              <a:rPr kumimoji="0" lang="en-US" sz="1600" b="1" i="0" u="none" strike="noStrike" kern="1200" cap="none" spc="-300" normalizeH="0" baseline="0" noProof="0" dirty="0">
                <a:ln>
                  <a:noFill/>
                </a:ln>
                <a:solidFill>
                  <a:srgbClr val="94D7E4"/>
                </a:solidFill>
                <a:effectLst>
                  <a:outerShdw blurRad="469900" dist="342900" dir="5400000" sy="-20000" rotWithShape="0">
                    <a:prstClr val="black">
                      <a:alpha val="66000"/>
                    </a:prstClr>
                  </a:outerShdw>
                </a:effectLst>
                <a:uLnTx/>
                <a:uFillTx/>
                <a:latin typeface="Miama Nueva" panose="02000603000000000000" pitchFamily="2" charset="-52"/>
                <a:ea typeface="+mj-ea"/>
                <a:cs typeface="+mj-cs"/>
              </a:rPr>
            </a:br>
            <a:r>
              <a:rPr kumimoji="0" lang="ru-RU" sz="1600" b="1" i="0" u="none" strike="noStrike" kern="1200" cap="none" spc="-300" normalizeH="0" baseline="0" noProof="0" dirty="0">
                <a:ln>
                  <a:noFill/>
                </a:ln>
                <a:solidFill>
                  <a:srgbClr val="94D7E4"/>
                </a:solidFill>
                <a:effectLst>
                  <a:outerShdw blurRad="469900" dist="342900" dir="5400000" sy="-20000" rotWithShape="0">
                    <a:prstClr val="black">
                      <a:alpha val="66000"/>
                    </a:prstClr>
                  </a:outerShdw>
                </a:effectLst>
                <a:uLnTx/>
                <a:uFillTx/>
                <a:latin typeface="Miama Nueva" panose="02000603000000000000" pitchFamily="2" charset="-52"/>
                <a:ea typeface="+mj-ea"/>
                <a:cs typeface="+mj-cs"/>
              </a:rPr>
              <a:t>                                                                       А л ь б е р т    Э й н ш т е й н</a:t>
            </a:r>
            <a:br>
              <a:rPr kumimoji="0" lang="ru-RU" sz="1600" b="1" i="0" u="none" strike="noStrike" kern="1200" cap="none" spc="-300" normalizeH="0" baseline="0" noProof="0" dirty="0">
                <a:ln>
                  <a:noFill/>
                </a:ln>
                <a:solidFill>
                  <a:srgbClr val="94D7E4"/>
                </a:solidFill>
                <a:effectLst>
                  <a:outerShdw blurRad="469900" dist="342900" dir="5400000" sy="-20000" rotWithShape="0">
                    <a:prstClr val="black">
                      <a:alpha val="66000"/>
                    </a:prstClr>
                  </a:outerShdw>
                </a:effectLst>
                <a:uLnTx/>
                <a:uFillTx/>
                <a:latin typeface="Corbel" panose="020B0503020204020204"/>
                <a:ea typeface="+mj-ea"/>
                <a:cs typeface="+mj-cs"/>
              </a:rPr>
            </a:br>
            <a:endParaRPr lang="ru-RU" sz="1600" dirty="0"/>
          </a:p>
        </p:txBody>
      </p:sp>
    </p:spTree>
    <p:extLst>
      <p:ext uri="{BB962C8B-B14F-4D97-AF65-F5344CB8AC3E}">
        <p14:creationId xmlns:p14="http://schemas.microsoft.com/office/powerpoint/2010/main" val="2312588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6817412-A8C0-D43A-90BE-A1FEEA97C2B5}"/>
              </a:ext>
            </a:extLst>
          </p:cNvPr>
          <p:cNvSpPr>
            <a:spLocks noGrp="1" noChangeArrowheads="1"/>
          </p:cNvSpPr>
          <p:nvPr>
            <p:ph type="title"/>
          </p:nvPr>
        </p:nvSpPr>
        <p:spPr>
          <a:xfrm>
            <a:off x="1524000" y="274638"/>
            <a:ext cx="8229600" cy="1143000"/>
          </a:xfrm>
        </p:spPr>
        <p:txBody>
          <a:bodyPr/>
          <a:lstStyle/>
          <a:p>
            <a:pPr eaLnBrk="1" hangingPunct="1"/>
            <a:r>
              <a:rPr lang="ru-RU" altLang="ru-RU" sz="2800"/>
              <a:t>Что есть реальность</a:t>
            </a:r>
            <a:r>
              <a:rPr lang="en-US" altLang="ru-RU" sz="2800"/>
              <a:t> </a:t>
            </a:r>
            <a:r>
              <a:rPr lang="ru-RU" altLang="ru-RU" sz="2800"/>
              <a:t>для нас и что есть </a:t>
            </a:r>
            <a:r>
              <a:rPr lang="ru-RU" altLang="ru-RU" sz="2800" i="1"/>
              <a:t>истинная</a:t>
            </a:r>
            <a:r>
              <a:rPr lang="ru-RU" altLang="ru-RU" sz="2800"/>
              <a:t> Реальность?</a:t>
            </a:r>
            <a:r>
              <a:rPr lang="ru-RU" altLang="ru-RU" sz="4000"/>
              <a:t> </a:t>
            </a:r>
          </a:p>
        </p:txBody>
      </p:sp>
      <p:sp>
        <p:nvSpPr>
          <p:cNvPr id="13315" name="Rectangle 3">
            <a:extLst>
              <a:ext uri="{FF2B5EF4-FFF2-40B4-BE49-F238E27FC236}">
                <a16:creationId xmlns:a16="http://schemas.microsoft.com/office/drawing/2014/main" id="{3E005333-380C-7026-41DF-B005529FE228}"/>
              </a:ext>
            </a:extLst>
          </p:cNvPr>
          <p:cNvSpPr>
            <a:spLocks noGrp="1" noChangeArrowheads="1"/>
          </p:cNvSpPr>
          <p:nvPr>
            <p:ph type="body" idx="1"/>
          </p:nvPr>
        </p:nvSpPr>
        <p:spPr>
          <a:xfrm>
            <a:off x="1774825" y="1484313"/>
            <a:ext cx="8713788" cy="5040312"/>
          </a:xfrm>
        </p:spPr>
        <p:txBody>
          <a:bodyPr/>
          <a:lstStyle/>
          <a:p>
            <a:pPr algn="just" eaLnBrk="1" hangingPunct="1">
              <a:lnSpc>
                <a:spcPct val="120000"/>
              </a:lnSpc>
              <a:buFontTx/>
              <a:buNone/>
            </a:pPr>
            <a:r>
              <a:rPr lang="en-US" altLang="ru-RU" sz="1600"/>
              <a:t>	</a:t>
            </a:r>
            <a:r>
              <a:rPr lang="ru-RU" altLang="ru-RU" sz="2200"/>
              <a:t>«Возьмем, например, копенгагенскую интерпретацию, введенную</a:t>
            </a:r>
            <a:r>
              <a:rPr lang="en-US" altLang="ru-RU" sz="2200"/>
              <a:t> </a:t>
            </a:r>
            <a:r>
              <a:rPr lang="ru-RU" altLang="ru-RU" sz="2200"/>
              <a:t> датским физиком Нильсом Бором. Она гласит, что любая попытка рассуждать о положении электрона, например, внутри атома, бессмысленна без проведения его измерения. Только когда мы взаимодействуем с электроном при помощи не-квантового или классического устройства, пытаясь наблюдать его, он действительно принимает какие-то черты того, что мы назвали бы физическим свойством, </a:t>
            </a:r>
            <a:r>
              <a:rPr lang="ru-RU" altLang="ru-RU" sz="2200" b="1"/>
              <a:t>и поэтому становится частью реальности</a:t>
            </a:r>
            <a:r>
              <a:rPr lang="ru-RU" altLang="ru-RU" sz="2200"/>
              <a:t>».</a:t>
            </a:r>
            <a:endParaRPr lang="en-US" altLang="ru-RU" sz="2200" i="1"/>
          </a:p>
          <a:p>
            <a:pPr eaLnBrk="1" hangingPunct="1">
              <a:lnSpc>
                <a:spcPct val="120000"/>
              </a:lnSpc>
              <a:buFontTx/>
              <a:buNone/>
            </a:pPr>
            <a:r>
              <a:rPr lang="en-US" altLang="ru-RU" sz="1600" i="1"/>
              <a:t>	</a:t>
            </a:r>
          </a:p>
          <a:p>
            <a:pPr eaLnBrk="1" hangingPunct="1">
              <a:lnSpc>
                <a:spcPct val="120000"/>
              </a:lnSpc>
              <a:buFontTx/>
              <a:buNone/>
            </a:pPr>
            <a:r>
              <a:rPr lang="en-US" altLang="ru-RU" sz="1600" i="1"/>
              <a:t>	</a:t>
            </a:r>
            <a:r>
              <a:rPr lang="ru-RU" altLang="ru-RU" sz="1600" i="1"/>
              <a:t>Квантовый мир. Невероятная теория в самом сердце мироздания</a:t>
            </a:r>
            <a:r>
              <a:rPr lang="ru-RU" altLang="ru-RU" sz="1600"/>
              <a:t>, под ред. Э. Джоржа, ООО «Издательство АСТ», 2020.  </a:t>
            </a:r>
            <a:br>
              <a:rPr lang="ru-RU" altLang="ru-RU" sz="1600"/>
            </a:br>
            <a:endParaRPr lang="ru-RU" altLang="ru-RU"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16264" y="333828"/>
            <a:ext cx="8525205" cy="749656"/>
          </a:xfrm>
        </p:spPr>
        <p:txBody>
          <a:bodyPr>
            <a:normAutofit/>
          </a:bodyPr>
          <a:lstStyle/>
          <a:p>
            <a:pPr algn="ctr"/>
            <a:r>
              <a:rPr lang="ru-RU" sz="4400" dirty="0">
                <a:solidFill>
                  <a:schemeClr val="tx2"/>
                </a:solidFill>
              </a:rPr>
              <a:t>Квантовая   физика</a:t>
            </a:r>
          </a:p>
        </p:txBody>
      </p:sp>
      <p:sp>
        <p:nvSpPr>
          <p:cNvPr id="6" name="Прямоугольник 5"/>
          <p:cNvSpPr/>
          <p:nvPr/>
        </p:nvSpPr>
        <p:spPr>
          <a:xfrm>
            <a:off x="978833" y="1248729"/>
            <a:ext cx="11057077" cy="4524315"/>
          </a:xfrm>
          <a:prstGeom prst="rect">
            <a:avLst/>
          </a:prstGeom>
        </p:spPr>
        <p:txBody>
          <a:bodyPr wrap="square">
            <a:spAutoFit/>
          </a:bodyPr>
          <a:lstStyle/>
          <a:p>
            <a:pPr algn="just"/>
            <a:r>
              <a:rPr lang="ru-RU" b="1" dirty="0">
                <a:latin typeface="Calibri" panose="020F0502020204030204" pitchFamily="34" charset="0"/>
                <a:ea typeface="Calibri" panose="020F0502020204030204" pitchFamily="34" charset="0"/>
                <a:cs typeface="Times New Roman" panose="02020603050405020304" pitchFamily="18" charset="0"/>
              </a:rPr>
              <a:t>Вначале «волновые» уравнения, предложенные Шредингером, вызвали большой ажиотаж среди физиков, поскольку ожидалось, что загадочные «волны вероятности» будут обнаружены в физическом пространстве-времени. Однако, вскоре выяснилось что эти вектора состояний представлены не в трёхмерном физическом пространстве, а в многомерном гильбертовом. </a:t>
            </a:r>
          </a:p>
          <a:p>
            <a:pPr algn="just"/>
            <a:r>
              <a:rPr lang="ru-RU" b="1" dirty="0">
                <a:latin typeface="Calibri" panose="020F0502020204030204" pitchFamily="34" charset="0"/>
                <a:ea typeface="Calibri" panose="020F0502020204030204" pitchFamily="34" charset="0"/>
                <a:cs typeface="Times New Roman" panose="02020603050405020304" pitchFamily="18" charset="0"/>
              </a:rPr>
              <a:t>Пуанкаре вообще считал физическое пространство просто одним из возможных ментальных представлений реальности в сознании, а не фундаментальной физической сущностью.</a:t>
            </a:r>
          </a:p>
          <a:p>
            <a:pPr algn="just"/>
            <a:endParaRPr lang="ru-RU" b="1" dirty="0">
              <a:latin typeface="Calibri" panose="020F0502020204030204" pitchFamily="34" charset="0"/>
              <a:ea typeface="Calibri" panose="020F0502020204030204" pitchFamily="34" charset="0"/>
              <a:cs typeface="Times New Roman" panose="02020603050405020304" pitchFamily="18" charset="0"/>
            </a:endParaRPr>
          </a:p>
          <a:p>
            <a:pPr algn="just"/>
            <a:r>
              <a:rPr lang="ru-RU" b="1" dirty="0">
                <a:latin typeface="Calibri" panose="020F0502020204030204" pitchFamily="34" charset="0"/>
                <a:ea typeface="Calibri" panose="020F0502020204030204" pitchFamily="34" charset="0"/>
                <a:cs typeface="Times New Roman" panose="02020603050405020304" pitchFamily="18" charset="0"/>
              </a:rPr>
              <a:t>Другой неприятностью квантовой физики была проблема, так называемой, «редукции волновой функции, которая предсказывала возможные состояния квантовой системы при измерении. Как выяснилось, реализация конкретного состояния происходила только при восприятии результата экспериментатором, когда измерение </a:t>
            </a:r>
            <a:r>
              <a:rPr lang="ru-RU" b="1" i="1" dirty="0">
                <a:latin typeface="Calibri" panose="020F0502020204030204" pitchFamily="34" charset="0"/>
                <a:ea typeface="Calibri" panose="020F0502020204030204" pitchFamily="34" charset="0"/>
                <a:cs typeface="Times New Roman" panose="02020603050405020304" pitchFamily="18" charset="0"/>
              </a:rPr>
              <a:t>становилось фактом сознания</a:t>
            </a:r>
            <a:r>
              <a:rPr lang="ru-RU" b="1" dirty="0">
                <a:latin typeface="Calibri" panose="020F0502020204030204" pitchFamily="34" charset="0"/>
                <a:ea typeface="Calibri" panose="020F0502020204030204" pitchFamily="34" charset="0"/>
                <a:cs typeface="Times New Roman" panose="02020603050405020304" pitchFamily="18" charset="0"/>
              </a:rPr>
              <a:t>. Впервые эту проблему наиболее полно исследовал фон Нейман в своей книге «Математические основы квантовой механики». </a:t>
            </a:r>
          </a:p>
          <a:p>
            <a:pPr algn="just"/>
            <a:endParaRPr lang="ru-RU" b="1" dirty="0">
              <a:latin typeface="Calibri" panose="020F0502020204030204" pitchFamily="34" charset="0"/>
              <a:ea typeface="Calibri" panose="020F0502020204030204" pitchFamily="34" charset="0"/>
              <a:cs typeface="Times New Roman" panose="02020603050405020304" pitchFamily="18" charset="0"/>
            </a:endParaRPr>
          </a:p>
          <a:p>
            <a:pPr algn="just"/>
            <a:r>
              <a:rPr lang="ru-RU" b="1" dirty="0">
                <a:latin typeface="Calibri" panose="020F0502020204030204" pitchFamily="34" charset="0"/>
                <a:ea typeface="Calibri" panose="020F0502020204030204" pitchFamily="34" charset="0"/>
                <a:cs typeface="Times New Roman" panose="02020603050405020304" pitchFamily="18" charset="0"/>
              </a:rPr>
              <a:t>С этими проблемами тесно связан парадокс Эйнштейна-Подольского-Розена (ЭПР), допускающий мгновенную телепортацию состояния квантовой системы на любые расстояния. </a:t>
            </a:r>
          </a:p>
          <a:p>
            <a:pPr algn="just"/>
            <a:endParaRPr lang="ru-RU"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287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3">
            <a:extLst>
              <a:ext uri="{FF2B5EF4-FFF2-40B4-BE49-F238E27FC236}">
                <a16:creationId xmlns:a16="http://schemas.microsoft.com/office/drawing/2014/main" id="{792D9CA2-ADDA-926F-C62D-1A9277EE1132}"/>
              </a:ext>
            </a:extLst>
          </p:cNvPr>
          <p:cNvSpPr>
            <a:spLocks noGrp="1" noChangeArrowheads="1"/>
          </p:cNvSpPr>
          <p:nvPr>
            <p:ph type="title"/>
          </p:nvPr>
        </p:nvSpPr>
        <p:spPr/>
        <p:txBody>
          <a:bodyPr/>
          <a:lstStyle/>
          <a:p>
            <a:pPr eaLnBrk="1" hangingPunct="1"/>
            <a:r>
              <a:rPr lang="ru-RU" altLang="ru-RU" sz="3200"/>
              <a:t>Построение объектного пространства</a:t>
            </a:r>
          </a:p>
        </p:txBody>
      </p:sp>
      <p:sp>
        <p:nvSpPr>
          <p:cNvPr id="14339" name="Rectangle 10">
            <a:extLst>
              <a:ext uri="{FF2B5EF4-FFF2-40B4-BE49-F238E27FC236}">
                <a16:creationId xmlns:a16="http://schemas.microsoft.com/office/drawing/2014/main" id="{0D65743A-FF42-1727-81C9-C5DBB42E5560}"/>
              </a:ext>
            </a:extLst>
          </p:cNvPr>
          <p:cNvSpPr>
            <a:spLocks noChangeArrowheads="1"/>
          </p:cNvSpPr>
          <p:nvPr/>
        </p:nvSpPr>
        <p:spPr bwMode="auto">
          <a:xfrm>
            <a:off x="1524001" y="29681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endParaRPr lang="ru-RU" altLang="ru-RU">
              <a:solidFill>
                <a:srgbClr val="000000"/>
              </a:solidFill>
            </a:endParaRPr>
          </a:p>
        </p:txBody>
      </p:sp>
      <p:graphicFrame>
        <p:nvGraphicFramePr>
          <p:cNvPr id="14340" name="Object 12">
            <a:extLst>
              <a:ext uri="{FF2B5EF4-FFF2-40B4-BE49-F238E27FC236}">
                <a16:creationId xmlns:a16="http://schemas.microsoft.com/office/drawing/2014/main" id="{C55CA9B1-1D5F-7B3F-D277-823D3077FC3A}"/>
              </a:ext>
            </a:extLst>
          </p:cNvPr>
          <p:cNvGraphicFramePr>
            <a:graphicFrameLocks noChangeAspect="1"/>
          </p:cNvGraphicFramePr>
          <p:nvPr>
            <p:ph idx="1"/>
          </p:nvPr>
        </p:nvGraphicFramePr>
        <p:xfrm>
          <a:off x="2782889" y="5661025"/>
          <a:ext cx="7254875" cy="1068388"/>
        </p:xfrm>
        <a:graphic>
          <a:graphicData uri="http://schemas.openxmlformats.org/presentationml/2006/ole">
            <mc:AlternateContent xmlns:mc="http://schemas.openxmlformats.org/markup-compatibility/2006">
              <mc:Choice xmlns:v="urn:schemas-microsoft-com:vml" Requires="v">
                <p:oleObj name="Equation" r:id="rId2" imgW="3276600" imgH="482600" progId="Equation.DSMT4">
                  <p:embed/>
                </p:oleObj>
              </mc:Choice>
              <mc:Fallback>
                <p:oleObj name="Equation" r:id="rId2" imgW="3276600" imgH="482600" progId="Equation.DSMT4">
                  <p:embed/>
                  <p:pic>
                    <p:nvPicPr>
                      <p:cNvPr id="14340" name="Object 12">
                        <a:extLst>
                          <a:ext uri="{FF2B5EF4-FFF2-40B4-BE49-F238E27FC236}">
                            <a16:creationId xmlns:a16="http://schemas.microsoft.com/office/drawing/2014/main" id="{C55CA9B1-1D5F-7B3F-D277-823D3077F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5661025"/>
                        <a:ext cx="7254875"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341" name="Рисунок 4">
            <a:extLst>
              <a:ext uri="{FF2B5EF4-FFF2-40B4-BE49-F238E27FC236}">
                <a16:creationId xmlns:a16="http://schemas.microsoft.com/office/drawing/2014/main" id="{E62E795E-EC0A-9112-CD89-A19E49428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75" y="1439864"/>
            <a:ext cx="4192588"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Рисунок 6">
            <a:extLst>
              <a:ext uri="{FF2B5EF4-FFF2-40B4-BE49-F238E27FC236}">
                <a16:creationId xmlns:a16="http://schemas.microsoft.com/office/drawing/2014/main" id="{42DA25EB-E0C5-9C72-E0E6-280E8FA45C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8589" y="1281114"/>
            <a:ext cx="43148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543FC35-7D38-64C6-AEDA-C49EF20B7B41}"/>
              </a:ext>
            </a:extLst>
          </p:cNvPr>
          <p:cNvSpPr>
            <a:spLocks noGrp="1" noChangeArrowheads="1"/>
          </p:cNvSpPr>
          <p:nvPr>
            <p:ph type="title"/>
          </p:nvPr>
        </p:nvSpPr>
        <p:spPr/>
        <p:txBody>
          <a:bodyPr/>
          <a:lstStyle/>
          <a:p>
            <a:pPr eaLnBrk="1" hangingPunct="1"/>
            <a:r>
              <a:rPr lang="ru-RU" altLang="ru-RU" sz="2800">
                <a:latin typeface="Times New Roman" panose="02020603050405020304" pitchFamily="18" charset="0"/>
              </a:rPr>
              <a:t>Топологическая модель объектного пространства</a:t>
            </a:r>
            <a:r>
              <a:rPr lang="ru-RU" altLang="ru-RU" sz="4000"/>
              <a:t> </a:t>
            </a:r>
          </a:p>
        </p:txBody>
      </p:sp>
      <p:sp>
        <p:nvSpPr>
          <p:cNvPr id="15363" name="Rectangle 3">
            <a:extLst>
              <a:ext uri="{FF2B5EF4-FFF2-40B4-BE49-F238E27FC236}">
                <a16:creationId xmlns:a16="http://schemas.microsoft.com/office/drawing/2014/main" id="{80E77BD8-065D-F8F9-291F-5A5E5746266A}"/>
              </a:ext>
            </a:extLst>
          </p:cNvPr>
          <p:cNvSpPr>
            <a:spLocks noGrp="1" noChangeArrowheads="1"/>
          </p:cNvSpPr>
          <p:nvPr>
            <p:ph type="body" idx="1"/>
          </p:nvPr>
        </p:nvSpPr>
        <p:spPr/>
        <p:txBody>
          <a:bodyPr/>
          <a:lstStyle/>
          <a:p>
            <a:pPr algn="ctr" eaLnBrk="1" hangingPunct="1"/>
            <a:endParaRPr lang="ru-RU" altLang="ru-RU"/>
          </a:p>
        </p:txBody>
      </p:sp>
      <p:pic>
        <p:nvPicPr>
          <p:cNvPr id="15367" name="Picture 7">
            <a:extLst>
              <a:ext uri="{FF2B5EF4-FFF2-40B4-BE49-F238E27FC236}">
                <a16:creationId xmlns:a16="http://schemas.microsoft.com/office/drawing/2014/main" id="{4D2723F1-C95D-54FD-0582-033F3F567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628776"/>
            <a:ext cx="8181975" cy="4938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39E1816-14ED-00F6-E2C8-2DED81B8DEF8}"/>
              </a:ext>
            </a:extLst>
          </p:cNvPr>
          <p:cNvSpPr>
            <a:spLocks noGrp="1" noChangeArrowheads="1"/>
          </p:cNvSpPr>
          <p:nvPr>
            <p:ph type="title" idx="4294967295"/>
          </p:nvPr>
        </p:nvSpPr>
        <p:spPr/>
        <p:txBody>
          <a:bodyPr/>
          <a:lstStyle/>
          <a:p>
            <a:r>
              <a:rPr lang="ru-RU" altLang="ru-RU" sz="2800">
                <a:latin typeface="Times New Roman" panose="02020603050405020304" pitchFamily="18" charset="0"/>
              </a:rPr>
              <a:t>Объект </a:t>
            </a:r>
            <a:r>
              <a:rPr lang="en-US" altLang="ru-RU" sz="2800">
                <a:latin typeface="Times New Roman" panose="02020603050405020304" pitchFamily="18" charset="0"/>
              </a:rPr>
              <a:t>(O</a:t>
            </a:r>
            <a:r>
              <a:rPr lang="en-US" altLang="ru-RU" sz="2800" baseline="-25000">
                <a:latin typeface="Times New Roman" panose="02020603050405020304" pitchFamily="18" charset="0"/>
              </a:rPr>
              <a:t>1</a:t>
            </a:r>
            <a:r>
              <a:rPr lang="en-US" altLang="ru-RU" sz="2800">
                <a:latin typeface="Times New Roman" panose="02020603050405020304" pitchFamily="18" charset="0"/>
              </a:rPr>
              <a:t>B</a:t>
            </a:r>
            <a:r>
              <a:rPr lang="en-US" altLang="ru-RU" sz="2800" baseline="-25000">
                <a:latin typeface="Times New Roman" panose="02020603050405020304" pitchFamily="18" charset="0"/>
              </a:rPr>
              <a:t>1</a:t>
            </a:r>
            <a:r>
              <a:rPr lang="en-US" altLang="ru-RU" sz="2800">
                <a:latin typeface="Times New Roman" panose="02020603050405020304" pitchFamily="18" charset="0"/>
              </a:rPr>
              <a:t>) </a:t>
            </a:r>
            <a:r>
              <a:rPr lang="ru-RU" altLang="ru-RU" sz="2800">
                <a:latin typeface="Times New Roman" panose="02020603050405020304" pitchFamily="18" charset="0"/>
              </a:rPr>
              <a:t>массой </a:t>
            </a:r>
            <a:r>
              <a:rPr lang="en-US" altLang="ru-RU" sz="2800" i="1">
                <a:latin typeface="Times New Roman" panose="02020603050405020304" pitchFamily="18" charset="0"/>
              </a:rPr>
              <a:t>m</a:t>
            </a:r>
            <a:r>
              <a:rPr lang="en-US" altLang="ru-RU" sz="2800" baseline="-25000">
                <a:latin typeface="Times New Roman" panose="02020603050405020304" pitchFamily="18" charset="0"/>
              </a:rPr>
              <a:t>0</a:t>
            </a:r>
            <a:r>
              <a:rPr lang="en-US" altLang="ru-RU" sz="2800">
                <a:latin typeface="Times New Roman" panose="02020603050405020304" pitchFamily="18" charset="0"/>
              </a:rPr>
              <a:t> </a:t>
            </a:r>
            <a:r>
              <a:rPr lang="ru-RU" altLang="ru-RU" sz="2800">
                <a:latin typeface="Times New Roman" panose="02020603050405020304" pitchFamily="18" charset="0"/>
              </a:rPr>
              <a:t>в покое</a:t>
            </a:r>
            <a:r>
              <a:rPr lang="en-US" altLang="ru-RU" sz="2800">
                <a:latin typeface="Times New Roman" panose="02020603050405020304" pitchFamily="18" charset="0"/>
              </a:rPr>
              <a:t> (sin </a:t>
            </a:r>
            <a:r>
              <a:rPr lang="el-GR" altLang="ru-RU" sz="2800" i="1">
                <a:latin typeface="Times New Roman" panose="02020603050405020304" pitchFamily="18" charset="0"/>
                <a:cs typeface="Times New Roman" panose="02020603050405020304" pitchFamily="18" charset="0"/>
              </a:rPr>
              <a:t>φ</a:t>
            </a:r>
            <a:r>
              <a:rPr lang="en-US" altLang="ru-RU" sz="2800">
                <a:latin typeface="Times New Roman" panose="02020603050405020304" pitchFamily="18" charset="0"/>
              </a:rPr>
              <a:t> = V/C = 0)</a:t>
            </a:r>
            <a:endParaRPr lang="ru-RU" altLang="ru-RU" sz="2800">
              <a:latin typeface="Times New Roman" panose="02020603050405020304" pitchFamily="18" charset="0"/>
            </a:endParaRPr>
          </a:p>
        </p:txBody>
      </p:sp>
      <p:pic>
        <p:nvPicPr>
          <p:cNvPr id="39942" name="Picture 6">
            <a:extLst>
              <a:ext uri="{FF2B5EF4-FFF2-40B4-BE49-F238E27FC236}">
                <a16:creationId xmlns:a16="http://schemas.microsoft.com/office/drawing/2014/main" id="{E7069B30-BE71-1485-7738-8C6EF635C1FA}"/>
              </a:ext>
            </a:extLst>
          </p:cNvPr>
          <p:cNvPicPr>
            <a:picLocks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432176" y="1628775"/>
            <a:ext cx="5472113" cy="4840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9935131-0682-4904-57C3-FC9FFEFA96DC}"/>
              </a:ext>
            </a:extLst>
          </p:cNvPr>
          <p:cNvSpPr>
            <a:spLocks noGrp="1" noChangeArrowheads="1"/>
          </p:cNvSpPr>
          <p:nvPr>
            <p:ph type="title" idx="4294967295"/>
          </p:nvPr>
        </p:nvSpPr>
        <p:spPr/>
        <p:txBody>
          <a:bodyPr/>
          <a:lstStyle/>
          <a:p>
            <a:r>
              <a:rPr lang="ru-RU" altLang="ru-RU" sz="3200">
                <a:latin typeface="Times New Roman" panose="02020603050405020304" pitchFamily="18" charset="0"/>
              </a:rPr>
              <a:t>Обратимое изменение свойства </a:t>
            </a:r>
            <a:r>
              <a:rPr lang="en-US" altLang="ru-RU" sz="3200">
                <a:latin typeface="Times New Roman" panose="02020603050405020304" pitchFamily="18" charset="0"/>
              </a:rPr>
              <a:t>(</a:t>
            </a:r>
            <a:r>
              <a:rPr lang="en-US" altLang="ru-RU" sz="3200" i="1">
                <a:latin typeface="Times New Roman" panose="02020603050405020304" pitchFamily="18" charset="0"/>
              </a:rPr>
              <a:t>V/C</a:t>
            </a:r>
            <a:r>
              <a:rPr lang="en-US" altLang="ru-RU" sz="3200">
                <a:latin typeface="Times New Roman" panose="02020603050405020304" pitchFamily="18" charset="0"/>
              </a:rPr>
              <a:t>) </a:t>
            </a:r>
            <a:r>
              <a:rPr lang="ru-RU" altLang="ru-RU" sz="3200">
                <a:latin typeface="Times New Roman" panose="02020603050405020304" pitchFamily="18" charset="0"/>
              </a:rPr>
              <a:t>и построение вектор-объекта</a:t>
            </a:r>
          </a:p>
        </p:txBody>
      </p:sp>
      <p:sp>
        <p:nvSpPr>
          <p:cNvPr id="50179" name="Rectangle 3">
            <a:extLst>
              <a:ext uri="{FF2B5EF4-FFF2-40B4-BE49-F238E27FC236}">
                <a16:creationId xmlns:a16="http://schemas.microsoft.com/office/drawing/2014/main" id="{651D3706-64C6-9CCB-94A7-E8BF46D0DA5A}"/>
              </a:ext>
            </a:extLst>
          </p:cNvPr>
          <p:cNvSpPr>
            <a:spLocks noGrp="1" noChangeArrowheads="1"/>
          </p:cNvSpPr>
          <p:nvPr>
            <p:ph type="body" idx="4294967295"/>
          </p:nvPr>
        </p:nvSpPr>
        <p:spPr/>
        <p:txBody>
          <a:bodyPr/>
          <a:lstStyle/>
          <a:p>
            <a:pPr algn="ctr"/>
            <a:endParaRPr lang="ru-RU" altLang="ru-RU"/>
          </a:p>
        </p:txBody>
      </p:sp>
      <p:pic>
        <p:nvPicPr>
          <p:cNvPr id="50180" name="Picture 4">
            <a:extLst>
              <a:ext uri="{FF2B5EF4-FFF2-40B4-BE49-F238E27FC236}">
                <a16:creationId xmlns:a16="http://schemas.microsoft.com/office/drawing/2014/main" id="{C2076D9D-57D3-C09F-ACB1-A7D122CA2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628775"/>
            <a:ext cx="8281987" cy="499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9986124-86C7-1733-9EE4-B6BCBB6ECC4D}"/>
              </a:ext>
            </a:extLst>
          </p:cNvPr>
          <p:cNvSpPr>
            <a:spLocks noGrp="1" noChangeArrowheads="1"/>
          </p:cNvSpPr>
          <p:nvPr>
            <p:ph type="title" idx="4294967295"/>
          </p:nvPr>
        </p:nvSpPr>
        <p:spPr/>
        <p:txBody>
          <a:bodyPr/>
          <a:lstStyle/>
          <a:p>
            <a:r>
              <a:rPr lang="ru-RU" altLang="ru-RU" sz="3200">
                <a:latin typeface="Times New Roman" panose="02020603050405020304" pitchFamily="18" charset="0"/>
              </a:rPr>
              <a:t>Обратимое изменение свойства </a:t>
            </a:r>
            <a:r>
              <a:rPr lang="en-US" altLang="ru-RU" sz="3200">
                <a:latin typeface="Times New Roman" panose="02020603050405020304" pitchFamily="18" charset="0"/>
              </a:rPr>
              <a:t>(</a:t>
            </a:r>
            <a:r>
              <a:rPr lang="en-US" altLang="ru-RU" sz="3200" i="1">
                <a:latin typeface="Times New Roman" panose="02020603050405020304" pitchFamily="18" charset="0"/>
              </a:rPr>
              <a:t>V/C</a:t>
            </a:r>
            <a:r>
              <a:rPr lang="en-US" altLang="ru-RU" sz="3200">
                <a:latin typeface="Times New Roman" panose="02020603050405020304" pitchFamily="18" charset="0"/>
              </a:rPr>
              <a:t>) </a:t>
            </a:r>
            <a:r>
              <a:rPr lang="ru-RU" altLang="ru-RU" sz="3200">
                <a:latin typeface="Times New Roman" panose="02020603050405020304" pitchFamily="18" charset="0"/>
              </a:rPr>
              <a:t>и построение вектор-объекта</a:t>
            </a:r>
            <a:r>
              <a:rPr lang="en-US" altLang="ru-RU" sz="3200">
                <a:latin typeface="Times New Roman" panose="02020603050405020304" pitchFamily="18" charset="0"/>
              </a:rPr>
              <a:t> (O</a:t>
            </a:r>
            <a:r>
              <a:rPr lang="en-US" altLang="ru-RU" sz="3200" baseline="-25000">
                <a:latin typeface="Times New Roman" panose="02020603050405020304" pitchFamily="18" charset="0"/>
              </a:rPr>
              <a:t>1</a:t>
            </a:r>
            <a:r>
              <a:rPr lang="en-US" altLang="ru-RU" sz="3200">
                <a:latin typeface="Times New Roman" panose="02020603050405020304" pitchFamily="18" charset="0"/>
              </a:rPr>
              <a:t>C</a:t>
            </a:r>
            <a:r>
              <a:rPr lang="en-US" altLang="ru-RU" sz="3200" baseline="-25000">
                <a:latin typeface="Times New Roman" panose="02020603050405020304" pitchFamily="18" charset="0"/>
              </a:rPr>
              <a:t>2</a:t>
            </a:r>
            <a:r>
              <a:rPr lang="en-US" altLang="ru-RU" sz="3200">
                <a:latin typeface="Times New Roman" panose="02020603050405020304" pitchFamily="18" charset="0"/>
              </a:rPr>
              <a:t>)</a:t>
            </a:r>
            <a:endParaRPr lang="ru-RU" altLang="ru-RU" sz="3200">
              <a:latin typeface="Times New Roman" panose="02020603050405020304" pitchFamily="18" charset="0"/>
            </a:endParaRPr>
          </a:p>
        </p:txBody>
      </p:sp>
      <p:sp>
        <p:nvSpPr>
          <p:cNvPr id="40963" name="Rectangle 3">
            <a:extLst>
              <a:ext uri="{FF2B5EF4-FFF2-40B4-BE49-F238E27FC236}">
                <a16:creationId xmlns:a16="http://schemas.microsoft.com/office/drawing/2014/main" id="{68A98F6A-63C0-BC35-A967-A4F3EBF7D9D6}"/>
              </a:ext>
            </a:extLst>
          </p:cNvPr>
          <p:cNvSpPr>
            <a:spLocks noGrp="1" noChangeArrowheads="1"/>
          </p:cNvSpPr>
          <p:nvPr>
            <p:ph type="body" idx="4294967295"/>
          </p:nvPr>
        </p:nvSpPr>
        <p:spPr/>
        <p:txBody>
          <a:bodyPr/>
          <a:lstStyle/>
          <a:p>
            <a:pPr algn="ctr"/>
            <a:endParaRPr lang="ru-RU" altLang="ru-RU"/>
          </a:p>
        </p:txBody>
      </p:sp>
      <p:pic>
        <p:nvPicPr>
          <p:cNvPr id="40965" name="Picture 5">
            <a:extLst>
              <a:ext uri="{FF2B5EF4-FFF2-40B4-BE49-F238E27FC236}">
                <a16:creationId xmlns:a16="http://schemas.microsoft.com/office/drawing/2014/main" id="{589A47F4-6C19-083E-FB91-6815DB3D2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484314"/>
            <a:ext cx="8240713" cy="5222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2B4461E-12F8-BB95-66AE-208038F9BA94}"/>
              </a:ext>
            </a:extLst>
          </p:cNvPr>
          <p:cNvSpPr>
            <a:spLocks noGrp="1" noChangeArrowheads="1"/>
          </p:cNvSpPr>
          <p:nvPr>
            <p:ph type="title" idx="4294967295"/>
          </p:nvPr>
        </p:nvSpPr>
        <p:spPr/>
        <p:txBody>
          <a:bodyPr/>
          <a:lstStyle/>
          <a:p>
            <a:r>
              <a:rPr lang="ru-RU" altLang="ru-RU" sz="3200">
                <a:latin typeface="Times New Roman" panose="02020603050405020304" pitchFamily="18" charset="0"/>
              </a:rPr>
              <a:t>Соотношение между энергией импульсом и массой покоя</a:t>
            </a:r>
          </a:p>
        </p:txBody>
      </p:sp>
      <p:sp>
        <p:nvSpPr>
          <p:cNvPr id="41987" name="Rectangle 3">
            <a:extLst>
              <a:ext uri="{FF2B5EF4-FFF2-40B4-BE49-F238E27FC236}">
                <a16:creationId xmlns:a16="http://schemas.microsoft.com/office/drawing/2014/main" id="{F22B5703-AEE0-69C0-B11E-3F642DF9F14B}"/>
              </a:ext>
            </a:extLst>
          </p:cNvPr>
          <p:cNvSpPr>
            <a:spLocks noGrp="1" noChangeArrowheads="1"/>
          </p:cNvSpPr>
          <p:nvPr>
            <p:ph type="body" idx="4294967295"/>
          </p:nvPr>
        </p:nvSpPr>
        <p:spPr/>
        <p:txBody>
          <a:bodyPr/>
          <a:lstStyle/>
          <a:p>
            <a:pPr algn="ctr"/>
            <a:endParaRPr lang="ru-RU" altLang="ru-RU"/>
          </a:p>
        </p:txBody>
      </p:sp>
      <p:pic>
        <p:nvPicPr>
          <p:cNvPr id="41988" name="Picture 4">
            <a:extLst>
              <a:ext uri="{FF2B5EF4-FFF2-40B4-BE49-F238E27FC236}">
                <a16:creationId xmlns:a16="http://schemas.microsoft.com/office/drawing/2014/main" id="{975C230B-81D0-2AA4-E024-14DE84203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628776"/>
            <a:ext cx="4473575" cy="5040313"/>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a:extLst>
              <a:ext uri="{FF2B5EF4-FFF2-40B4-BE49-F238E27FC236}">
                <a16:creationId xmlns:a16="http://schemas.microsoft.com/office/drawing/2014/main" id="{99E0D4D2-8F3C-C720-01F0-C8E06A7B3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2924176"/>
            <a:ext cx="3384550" cy="828675"/>
          </a:xfrm>
          <a:prstGeom prst="rect">
            <a:avLst/>
          </a:prstGeom>
          <a:noFill/>
          <a:extLst>
            <a:ext uri="{909E8E84-426E-40DD-AFC4-6F175D3DCCD1}">
              <a14:hiddenFill xmlns:a14="http://schemas.microsoft.com/office/drawing/2010/main">
                <a:solidFill>
                  <a:srgbClr val="FFFFFF"/>
                </a:solidFill>
              </a14:hiddenFill>
            </a:ext>
          </a:extLst>
        </p:spPr>
      </p:pic>
      <p:pic>
        <p:nvPicPr>
          <p:cNvPr id="41993" name="Picture 9">
            <a:extLst>
              <a:ext uri="{FF2B5EF4-FFF2-40B4-BE49-F238E27FC236}">
                <a16:creationId xmlns:a16="http://schemas.microsoft.com/office/drawing/2014/main" id="{7B0F9798-7461-A0D4-BD94-B2A3C434A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1" y="4422776"/>
            <a:ext cx="4608513" cy="930275"/>
          </a:xfrm>
          <a:prstGeom prst="rect">
            <a:avLst/>
          </a:prstGeom>
          <a:noFill/>
          <a:extLst>
            <a:ext uri="{909E8E84-426E-40DD-AFC4-6F175D3DCCD1}">
              <a14:hiddenFill xmlns:a14="http://schemas.microsoft.com/office/drawing/2010/main">
                <a:solidFill>
                  <a:srgbClr val="FFFFFF"/>
                </a:solidFill>
              </a14:hiddenFill>
            </a:ext>
          </a:extLst>
        </p:spPr>
      </p:pic>
      <p:pic>
        <p:nvPicPr>
          <p:cNvPr id="41994" name="Picture 10">
            <a:extLst>
              <a:ext uri="{FF2B5EF4-FFF2-40B4-BE49-F238E27FC236}">
                <a16:creationId xmlns:a16="http://schemas.microsoft.com/office/drawing/2014/main" id="{FDBAC486-6D0C-9B0C-0536-7AF4B7BF18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538" y="5661025"/>
            <a:ext cx="2520950" cy="534988"/>
          </a:xfrm>
          <a:prstGeom prst="rect">
            <a:avLst/>
          </a:prstGeom>
          <a:noFill/>
          <a:extLst>
            <a:ext uri="{909E8E84-426E-40DD-AFC4-6F175D3DCCD1}">
              <a14:hiddenFill xmlns:a14="http://schemas.microsoft.com/office/drawing/2010/main">
                <a:solidFill>
                  <a:srgbClr val="FFFFFF"/>
                </a:solidFill>
              </a14:hiddenFill>
            </a:ext>
          </a:extLst>
        </p:spPr>
      </p:pic>
      <p:pic>
        <p:nvPicPr>
          <p:cNvPr id="41995" name="Picture 11">
            <a:extLst>
              <a:ext uri="{FF2B5EF4-FFF2-40B4-BE49-F238E27FC236}">
                <a16:creationId xmlns:a16="http://schemas.microsoft.com/office/drawing/2014/main" id="{6594325C-F05D-58A2-870F-879ADCB44B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8" y="1628775"/>
            <a:ext cx="4824412" cy="1112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CF0B7F3-B76B-CCD6-ADD0-56D15024AFBE}"/>
              </a:ext>
            </a:extLst>
          </p:cNvPr>
          <p:cNvSpPr>
            <a:spLocks noGrp="1" noChangeArrowheads="1"/>
          </p:cNvSpPr>
          <p:nvPr>
            <p:ph type="title" idx="4294967295"/>
          </p:nvPr>
        </p:nvSpPr>
        <p:spPr/>
        <p:txBody>
          <a:bodyPr/>
          <a:lstStyle/>
          <a:p>
            <a:endParaRPr lang="ru-RU" altLang="ru-RU"/>
          </a:p>
        </p:txBody>
      </p:sp>
      <p:sp>
        <p:nvSpPr>
          <p:cNvPr id="43011" name="Rectangle 3">
            <a:extLst>
              <a:ext uri="{FF2B5EF4-FFF2-40B4-BE49-F238E27FC236}">
                <a16:creationId xmlns:a16="http://schemas.microsoft.com/office/drawing/2014/main" id="{5C254D16-A2F7-E12C-B510-8A618681C478}"/>
              </a:ext>
            </a:extLst>
          </p:cNvPr>
          <p:cNvSpPr>
            <a:spLocks noGrp="1" noChangeArrowheads="1"/>
          </p:cNvSpPr>
          <p:nvPr>
            <p:ph type="body" idx="4294967295"/>
          </p:nvPr>
        </p:nvSpPr>
        <p:spPr/>
        <p:txBody>
          <a:bodyPr/>
          <a:lstStyle/>
          <a:p>
            <a:pPr algn="ctr"/>
            <a:endParaRPr lang="ru-RU" altLang="ru-RU"/>
          </a:p>
        </p:txBody>
      </p:sp>
      <p:pic>
        <p:nvPicPr>
          <p:cNvPr id="43013" name="Picture 5">
            <a:extLst>
              <a:ext uri="{FF2B5EF4-FFF2-40B4-BE49-F238E27FC236}">
                <a16:creationId xmlns:a16="http://schemas.microsoft.com/office/drawing/2014/main" id="{0BF126DF-1319-A94B-9262-DA2FF3B47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1700213"/>
            <a:ext cx="6440487" cy="4392612"/>
          </a:xfrm>
          <a:prstGeom prst="rect">
            <a:avLst/>
          </a:prstGeom>
          <a:noFill/>
          <a:extLst>
            <a:ext uri="{909E8E84-426E-40DD-AFC4-6F175D3DCCD1}">
              <a14:hiddenFill xmlns:a14="http://schemas.microsoft.com/office/drawing/2010/main">
                <a:solidFill>
                  <a:srgbClr val="FFFFFF"/>
                </a:solidFill>
              </a14:hiddenFill>
            </a:ext>
          </a:extLst>
        </p:spPr>
      </p:pic>
      <p:pic>
        <p:nvPicPr>
          <p:cNvPr id="43015" name="Picture 7">
            <a:extLst>
              <a:ext uri="{FF2B5EF4-FFF2-40B4-BE49-F238E27FC236}">
                <a16:creationId xmlns:a16="http://schemas.microsoft.com/office/drawing/2014/main" id="{515880AF-F5A1-A2FC-827B-0C138FCAB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333376"/>
            <a:ext cx="8893175" cy="957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9C7451A-3B5C-FBE4-483B-C64A7DE50AFC}"/>
              </a:ext>
            </a:extLst>
          </p:cNvPr>
          <p:cNvSpPr>
            <a:spLocks noGrp="1" noChangeArrowheads="1"/>
          </p:cNvSpPr>
          <p:nvPr>
            <p:ph type="title" idx="4294967295"/>
          </p:nvPr>
        </p:nvSpPr>
        <p:spPr/>
        <p:txBody>
          <a:bodyPr/>
          <a:lstStyle/>
          <a:p>
            <a:r>
              <a:rPr lang="ru-RU" altLang="ru-RU" sz="3200">
                <a:latin typeface="Times New Roman" panose="02020603050405020304" pitchFamily="18" charset="0"/>
              </a:rPr>
              <a:t>Изменение «массы» объекта от скорости  </a:t>
            </a:r>
          </a:p>
        </p:txBody>
      </p:sp>
      <p:sp>
        <p:nvSpPr>
          <p:cNvPr id="44035" name="Rectangle 3">
            <a:extLst>
              <a:ext uri="{FF2B5EF4-FFF2-40B4-BE49-F238E27FC236}">
                <a16:creationId xmlns:a16="http://schemas.microsoft.com/office/drawing/2014/main" id="{681C4647-F35B-2A02-0D30-852467A4FF18}"/>
              </a:ext>
            </a:extLst>
          </p:cNvPr>
          <p:cNvSpPr>
            <a:spLocks noGrp="1" noChangeArrowheads="1"/>
          </p:cNvSpPr>
          <p:nvPr>
            <p:ph type="body" idx="4294967295"/>
          </p:nvPr>
        </p:nvSpPr>
        <p:spPr/>
        <p:txBody>
          <a:bodyPr/>
          <a:lstStyle/>
          <a:p>
            <a:pPr algn="ctr"/>
            <a:endParaRPr lang="ru-RU" altLang="ru-RU"/>
          </a:p>
        </p:txBody>
      </p:sp>
      <p:pic>
        <p:nvPicPr>
          <p:cNvPr id="44036" name="Picture 4">
            <a:extLst>
              <a:ext uri="{FF2B5EF4-FFF2-40B4-BE49-F238E27FC236}">
                <a16:creationId xmlns:a16="http://schemas.microsoft.com/office/drawing/2014/main" id="{6094BFE1-2505-2C7F-CE75-186177CD0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995364"/>
            <a:ext cx="7991475" cy="559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Спасибо за внимание</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13494" y="318714"/>
            <a:ext cx="5633443" cy="749656"/>
          </a:xfrm>
        </p:spPr>
        <p:txBody>
          <a:bodyPr>
            <a:normAutofit/>
          </a:bodyPr>
          <a:lstStyle/>
          <a:p>
            <a:r>
              <a:rPr lang="ru-RU" sz="4400" dirty="0">
                <a:solidFill>
                  <a:schemeClr val="tx2"/>
                </a:solidFill>
              </a:rPr>
              <a:t>Квантовая   телепортация</a:t>
            </a:r>
          </a:p>
        </p:txBody>
      </p:sp>
      <p:sp>
        <p:nvSpPr>
          <p:cNvPr id="6" name="Прямоугольник 5"/>
          <p:cNvSpPr/>
          <p:nvPr/>
        </p:nvSpPr>
        <p:spPr>
          <a:xfrm>
            <a:off x="690892" y="3687843"/>
            <a:ext cx="11057077" cy="3007555"/>
          </a:xfrm>
          <a:prstGeom prst="rect">
            <a:avLst/>
          </a:prstGeom>
        </p:spPr>
        <p:txBody>
          <a:bodyPr wrap="square">
            <a:spAutoFit/>
          </a:bodyPr>
          <a:lstStyle/>
          <a:p>
            <a:endParaRPr lang="ru-RU"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dirty="0">
                <a:latin typeface="Calibri" panose="020F0502020204030204" pitchFamily="34" charset="0"/>
                <a:ea typeface="Calibri" panose="020F0502020204030204" pitchFamily="34" charset="0"/>
                <a:cs typeface="Times New Roman" panose="02020603050405020304" pitchFamily="18" charset="0"/>
              </a:rPr>
              <a:t>В период активного развития квантовой теории, в 1935 году, в знаменитой работе Альберта Эйнштейна, Бориса Подольского и Натана Розена «Может ли квантово-механическое описание реальности быть полным?» был сформулирован так называемый ЭПР-парадокс (парадокс Эйнштейна-Подольского-Розена). Авторы показали, что из квантовой теории следует: если есть две частицы A и B с общим прошлым (разлетевшиеся после столкновения или образовавшиеся при распаде некоторой частицы), то состояние частицы B зависит от состояния частицы A и эта зависимость должна проявляться мгновенно и на любом расстоянии. Эйнштейн считал им же предсказанное поведение частиц в ЭПР-парах «действием демонов на расстоянии» и был уверен, что ЭПР-парадокс лишний раз демонстрирует несостоятельность квантовой механики, ведь «если согласно квантовой теории наблюдатель создает или может частично создавать наблюдаемое, то мышь может переделать Вселенную, просто посмотрев на нее».</a:t>
            </a:r>
          </a:p>
          <a:p>
            <a:pPr algn="just">
              <a:lnSpc>
                <a:spcPct val="107000"/>
              </a:lnSpc>
              <a:spcAft>
                <a:spcPts val="800"/>
              </a:spcAft>
            </a:pPr>
            <a:r>
              <a:rPr lang="ru-RU" sz="1400" dirty="0">
                <a:latin typeface="Calibri" panose="020F0502020204030204" pitchFamily="34" charset="0"/>
                <a:ea typeface="Calibri" panose="020F0502020204030204" pitchFamily="34" charset="0"/>
                <a:cs typeface="Times New Roman" panose="02020603050405020304" pitchFamily="18" charset="0"/>
              </a:rPr>
              <a:t>В 1997 году группа экспериментаторов под руководством Антона </a:t>
            </a:r>
            <a:r>
              <a:rPr lang="ru-RU" sz="1400" dirty="0" err="1">
                <a:latin typeface="Calibri" panose="020F0502020204030204" pitchFamily="34" charset="0"/>
                <a:ea typeface="Calibri" panose="020F0502020204030204" pitchFamily="34" charset="0"/>
                <a:cs typeface="Times New Roman" panose="02020603050405020304" pitchFamily="18" charset="0"/>
              </a:rPr>
              <a:t>Цайлингера</a:t>
            </a:r>
            <a:r>
              <a:rPr lang="ru-RU" sz="1400" dirty="0">
                <a:latin typeface="Calibri" panose="020F0502020204030204" pitchFamily="34" charset="0"/>
                <a:ea typeface="Calibri" panose="020F0502020204030204" pitchFamily="34" charset="0"/>
                <a:cs typeface="Times New Roman" panose="02020603050405020304" pitchFamily="18" charset="0"/>
              </a:rPr>
              <a:t> впервые экспериментально осуществила квантовую телепортацию состояния фотона. Практическое применение квантовой телепортации — это квантовые компьютеры, где информация хранится в виде набора квантовых состояний. </a:t>
            </a:r>
            <a:endParaRPr lang="ru-RU"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54" y="1057924"/>
            <a:ext cx="1770928" cy="2210429"/>
          </a:xfrm>
          <a:prstGeom prst="rect">
            <a:avLst/>
          </a:prstGeom>
        </p:spPr>
      </p:pic>
      <p:pic>
        <p:nvPicPr>
          <p:cNvPr id="5" name="Рисунок 4"/>
          <p:cNvPicPr/>
          <p:nvPr/>
        </p:nvPicPr>
        <p:blipFill>
          <a:blip r:embed="rId3">
            <a:extLst>
              <a:ext uri="{28A0092B-C50C-407E-A947-70E740481C1C}">
                <a14:useLocalDpi xmlns:a14="http://schemas.microsoft.com/office/drawing/2010/main" val="0"/>
              </a:ext>
            </a:extLst>
          </a:blip>
          <a:stretch>
            <a:fillRect/>
          </a:stretch>
        </p:blipFill>
        <p:spPr>
          <a:xfrm>
            <a:off x="4682740" y="1068370"/>
            <a:ext cx="1536691" cy="2155527"/>
          </a:xfrm>
          <a:prstGeom prst="rect">
            <a:avLst/>
          </a:prstGeom>
        </p:spPr>
      </p:pic>
      <p:pic>
        <p:nvPicPr>
          <p:cNvPr id="7" name="Рисунок 6"/>
          <p:cNvPicPr/>
          <p:nvPr/>
        </p:nvPicPr>
        <p:blipFill>
          <a:blip r:embed="rId4">
            <a:extLst>
              <a:ext uri="{28A0092B-C50C-407E-A947-70E740481C1C}">
                <a14:useLocalDpi xmlns:a14="http://schemas.microsoft.com/office/drawing/2010/main" val="0"/>
              </a:ext>
            </a:extLst>
          </a:blip>
          <a:stretch>
            <a:fillRect/>
          </a:stretch>
        </p:blipFill>
        <p:spPr>
          <a:xfrm>
            <a:off x="8871948" y="1068369"/>
            <a:ext cx="1663136" cy="2155527"/>
          </a:xfrm>
          <a:prstGeom prst="rect">
            <a:avLst/>
          </a:prstGeom>
        </p:spPr>
      </p:pic>
      <p:sp>
        <p:nvSpPr>
          <p:cNvPr id="4" name="Прямоугольник 3"/>
          <p:cNvSpPr/>
          <p:nvPr/>
        </p:nvSpPr>
        <p:spPr>
          <a:xfrm>
            <a:off x="285520" y="3268353"/>
            <a:ext cx="2241318" cy="430887"/>
          </a:xfrm>
          <a:prstGeom prst="rect">
            <a:avLst/>
          </a:prstGeom>
        </p:spPr>
        <p:txBody>
          <a:bodyPr wrap="none">
            <a:spAutoFit/>
          </a:bodyPr>
          <a:lstStyle/>
          <a:p>
            <a:pPr algn="ctr"/>
            <a:r>
              <a:rPr lang="ru-RU" sz="1100" b="1" dirty="0">
                <a:latin typeface="Calibri" panose="020F0502020204030204" pitchFamily="34" charset="0"/>
                <a:cs typeface="Times New Roman" panose="02020603050405020304" pitchFamily="18" charset="0"/>
              </a:rPr>
              <a:t>Альберт Эйнштейн </a:t>
            </a:r>
          </a:p>
          <a:p>
            <a:pPr algn="ctr">
              <a:spcAft>
                <a:spcPts val="800"/>
              </a:spcAft>
            </a:pPr>
            <a:r>
              <a:rPr lang="ru-RU" sz="1100" dirty="0">
                <a:latin typeface="Calibri" panose="020F0502020204030204" pitchFamily="34" charset="0"/>
                <a:cs typeface="Times New Roman" panose="02020603050405020304" pitchFamily="18" charset="0"/>
              </a:rPr>
              <a:t>(14 марта 1879 — 18 апреля 1955)</a:t>
            </a:r>
          </a:p>
        </p:txBody>
      </p:sp>
      <p:sp>
        <p:nvSpPr>
          <p:cNvPr id="8" name="Прямоугольник 7"/>
          <p:cNvSpPr/>
          <p:nvPr/>
        </p:nvSpPr>
        <p:spPr>
          <a:xfrm>
            <a:off x="4400621" y="3240426"/>
            <a:ext cx="2212465" cy="430887"/>
          </a:xfrm>
          <a:prstGeom prst="rect">
            <a:avLst/>
          </a:prstGeom>
        </p:spPr>
        <p:txBody>
          <a:bodyPr wrap="none">
            <a:spAutoFit/>
          </a:bodyPr>
          <a:lstStyle/>
          <a:p>
            <a:pPr algn="ctr"/>
            <a:r>
              <a:rPr lang="ru-RU" sz="1100" b="1" dirty="0">
                <a:latin typeface="Calibri" panose="020F0502020204030204" pitchFamily="34" charset="0"/>
                <a:ea typeface="Calibri" panose="020F0502020204030204" pitchFamily="34" charset="0"/>
                <a:cs typeface="Times New Roman" panose="02020603050405020304" pitchFamily="18" charset="0"/>
              </a:rPr>
              <a:t>Борис Яковлевич Подольский</a:t>
            </a:r>
            <a:r>
              <a:rPr lang="ru-RU" sz="1100" dirty="0">
                <a:latin typeface="Calibri" panose="020F0502020204030204" pitchFamily="34" charset="0"/>
                <a:ea typeface="Calibri" panose="020F0502020204030204" pitchFamily="34" charset="0"/>
                <a:cs typeface="Times New Roman" panose="02020603050405020304" pitchFamily="18" charset="0"/>
              </a:rPr>
              <a:t> </a:t>
            </a:r>
          </a:p>
          <a:p>
            <a:pPr algn="ctr"/>
            <a:r>
              <a:rPr lang="ru-RU" sz="1100" dirty="0">
                <a:latin typeface="Calibri" panose="020F0502020204030204" pitchFamily="34" charset="0"/>
                <a:ea typeface="Calibri" panose="020F0502020204030204" pitchFamily="34" charset="0"/>
                <a:cs typeface="Times New Roman" panose="02020603050405020304" pitchFamily="18" charset="0"/>
              </a:rPr>
              <a:t>(29 июня 1896 — 28 ноября 1966)</a:t>
            </a:r>
            <a:endParaRPr lang="ru-RU" dirty="0"/>
          </a:p>
        </p:txBody>
      </p:sp>
      <p:sp>
        <p:nvSpPr>
          <p:cNvPr id="9" name="Прямоугольник 8"/>
          <p:cNvSpPr/>
          <p:nvPr/>
        </p:nvSpPr>
        <p:spPr>
          <a:xfrm>
            <a:off x="8617926" y="3256956"/>
            <a:ext cx="2315057" cy="430887"/>
          </a:xfrm>
          <a:prstGeom prst="rect">
            <a:avLst/>
          </a:prstGeom>
        </p:spPr>
        <p:txBody>
          <a:bodyPr wrap="none">
            <a:spAutoFit/>
          </a:bodyPr>
          <a:lstStyle/>
          <a:p>
            <a:pPr algn="ctr"/>
            <a:r>
              <a:rPr lang="ru-RU" sz="1100" b="1" dirty="0" err="1">
                <a:latin typeface="Calibri" panose="020F0502020204030204" pitchFamily="34" charset="0"/>
                <a:ea typeface="Calibri" panose="020F0502020204030204" pitchFamily="34" charset="0"/>
                <a:cs typeface="Times New Roman" panose="02020603050405020304" pitchFamily="18" charset="0"/>
              </a:rPr>
              <a:t>Ната́н</a:t>
            </a:r>
            <a:r>
              <a:rPr lang="ru-RU" sz="1100" b="1" dirty="0">
                <a:latin typeface="Calibri" panose="020F0502020204030204" pitchFamily="34" charset="0"/>
                <a:ea typeface="Calibri" panose="020F0502020204030204" pitchFamily="34" charset="0"/>
                <a:cs typeface="Times New Roman" panose="02020603050405020304" pitchFamily="18" charset="0"/>
              </a:rPr>
              <a:t> </a:t>
            </a:r>
            <a:r>
              <a:rPr lang="ru-RU" sz="1100" b="1" dirty="0" err="1">
                <a:latin typeface="Calibri" panose="020F0502020204030204" pitchFamily="34" charset="0"/>
                <a:ea typeface="Calibri" panose="020F0502020204030204" pitchFamily="34" charset="0"/>
                <a:cs typeface="Times New Roman" panose="02020603050405020304" pitchFamily="18" charset="0"/>
              </a:rPr>
              <a:t>Ро́зен</a:t>
            </a:r>
            <a:r>
              <a:rPr lang="ru-RU" sz="1100" dirty="0">
                <a:latin typeface="Calibri" panose="020F0502020204030204" pitchFamily="34" charset="0"/>
                <a:ea typeface="Calibri" panose="020F0502020204030204" pitchFamily="34" charset="0"/>
                <a:cs typeface="Times New Roman" panose="02020603050405020304" pitchFamily="18" charset="0"/>
              </a:rPr>
              <a:t> </a:t>
            </a:r>
          </a:p>
          <a:p>
            <a:pPr algn="ctr"/>
            <a:r>
              <a:rPr lang="ru-RU" sz="1100" dirty="0">
                <a:latin typeface="Calibri" panose="020F0502020204030204" pitchFamily="34" charset="0"/>
                <a:ea typeface="Calibri" panose="020F0502020204030204" pitchFamily="34" charset="0"/>
                <a:cs typeface="Times New Roman" panose="02020603050405020304" pitchFamily="18" charset="0"/>
              </a:rPr>
              <a:t>(22 марта 1909 — 18 декабря 1995)</a:t>
            </a:r>
            <a:endParaRPr lang="ru-RU" dirty="0"/>
          </a:p>
        </p:txBody>
      </p:sp>
    </p:spTree>
    <p:extLst>
      <p:ext uri="{BB962C8B-B14F-4D97-AF65-F5344CB8AC3E}">
        <p14:creationId xmlns:p14="http://schemas.microsoft.com/office/powerpoint/2010/main" val="4247828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53752" y="379100"/>
            <a:ext cx="8327842" cy="749656"/>
          </a:xfrm>
        </p:spPr>
        <p:txBody>
          <a:bodyPr>
            <a:normAutofit/>
          </a:bodyPr>
          <a:lstStyle/>
          <a:p>
            <a:pPr algn="l"/>
            <a:r>
              <a:rPr lang="ru-RU" sz="4400" dirty="0">
                <a:solidFill>
                  <a:schemeClr val="tx2"/>
                </a:solidFill>
              </a:rPr>
              <a:t>Квантовая   телепортация  и  синхрония</a:t>
            </a:r>
          </a:p>
        </p:txBody>
      </p:sp>
      <p:sp>
        <p:nvSpPr>
          <p:cNvPr id="6" name="Прямоугольник 5"/>
          <p:cNvSpPr/>
          <p:nvPr/>
        </p:nvSpPr>
        <p:spPr>
          <a:xfrm>
            <a:off x="433954" y="3704453"/>
            <a:ext cx="11057077" cy="2730556"/>
          </a:xfrm>
          <a:prstGeom prst="rect">
            <a:avLst/>
          </a:prstGeom>
        </p:spPr>
        <p:txBody>
          <a:bodyPr wrap="square">
            <a:spAutoFit/>
          </a:bodyPr>
          <a:lstStyle/>
          <a:p>
            <a:pPr algn="just">
              <a:lnSpc>
                <a:spcPct val="107000"/>
              </a:lnSpc>
              <a:spcAft>
                <a:spcPts val="800"/>
              </a:spcAft>
            </a:pPr>
            <a:r>
              <a:rPr lang="ru-RU" sz="1400" dirty="0">
                <a:latin typeface="Calibri" panose="020F0502020204030204" pitchFamily="34" charset="0"/>
                <a:ea typeface="Calibri" panose="020F0502020204030204" pitchFamily="34" charset="0"/>
                <a:cs typeface="Times New Roman" panose="02020603050405020304" pitchFamily="18" charset="0"/>
              </a:rPr>
              <a:t>Синхронистичность — термин, введённый швейцарским психологом и мыслителем К. Г. Юнгом в одноименной статье. Юнг противопоставляет синхронистичность фундаментальному физическому принципу причинности и описывает синхронистичность как постоянно действующий в природе творческий принцип, упорядочивающий события «нефизическим» (непричинным) путём, </a:t>
            </a:r>
            <a:r>
              <a:rPr lang="ru-RU" sz="1400" b="1" i="1" dirty="0">
                <a:latin typeface="Calibri" panose="020F0502020204030204" pitchFamily="34" charset="0"/>
                <a:ea typeface="Calibri" panose="020F0502020204030204" pitchFamily="34" charset="0"/>
                <a:cs typeface="Times New Roman" panose="02020603050405020304" pitchFamily="18" charset="0"/>
              </a:rPr>
              <a:t>только на основании их смысла</a:t>
            </a:r>
            <a:r>
              <a:rPr lang="ru-RU" sz="1400" dirty="0">
                <a:latin typeface="Calibri" panose="020F0502020204030204" pitchFamily="34" charset="0"/>
                <a:ea typeface="Calibri" panose="020F0502020204030204" pitchFamily="34" charset="0"/>
                <a:cs typeface="Times New Roman" panose="02020603050405020304" pitchFamily="18" charset="0"/>
              </a:rPr>
              <a:t>. Современная физика не запрещает этого, потому что события в квантовом мире (например, радиоактивный распад) могут происходить без причины, и лишь их вероятности строго рассчитываются. Тем самым случайность принципиально неустранима из современной картины мира. Запутанные ЭПР-пары, обеспечивающие мгновенную корреляцию сколь угодно удаленных объектов, также нарушают причинность. </a:t>
            </a:r>
          </a:p>
          <a:p>
            <a:pPr algn="just">
              <a:lnSpc>
                <a:spcPct val="107000"/>
              </a:lnSpc>
              <a:spcAft>
                <a:spcPts val="800"/>
              </a:spcAft>
            </a:pPr>
            <a:r>
              <a:rPr lang="ru-RU" sz="1400" dirty="0">
                <a:latin typeface="Calibri" panose="020F0502020204030204" pitchFamily="34" charset="0"/>
                <a:ea typeface="Calibri" panose="020F0502020204030204" pitchFamily="34" charset="0"/>
                <a:cs typeface="Times New Roman" panose="02020603050405020304" pitchFamily="18" charset="0"/>
              </a:rPr>
              <a:t>Именно Паули стимулировал Юнга в течении ряда лет на продолжение работы над синхронистичностью, бессознательным и архетипами. «Несмотря на логические различия между двумя этими акаузальными явлениями, интуиция поддерживает “полные структуры”. Поскольку архетипическое поле внутренне связано с синхронистичностью, расширение понятия синхронистичности и включение в него явлений из области атомной физики потребует связывания архетипа с вероятностью». Паули выразил надежду, что это произойдёт. </a:t>
            </a:r>
          </a:p>
        </p:txBody>
      </p:sp>
      <p:pic>
        <p:nvPicPr>
          <p:cNvPr id="10" name="Рисунок 9" descr="http://www.calend.ru/img/content_events/i5/5529.jpg"/>
          <p:cNvPicPr/>
          <p:nvPr/>
        </p:nvPicPr>
        <p:blipFill>
          <a:blip r:embed="rId2">
            <a:extLst>
              <a:ext uri="{28A0092B-C50C-407E-A947-70E740481C1C}">
                <a14:useLocalDpi xmlns:a14="http://schemas.microsoft.com/office/drawing/2010/main" val="0"/>
              </a:ext>
            </a:extLst>
          </a:blip>
          <a:srcRect/>
          <a:stretch>
            <a:fillRect/>
          </a:stretch>
        </p:blipFill>
        <p:spPr bwMode="auto">
          <a:xfrm>
            <a:off x="8535029" y="1128756"/>
            <a:ext cx="1697182" cy="1826041"/>
          </a:xfrm>
          <a:prstGeom prst="rect">
            <a:avLst/>
          </a:prstGeom>
          <a:noFill/>
          <a:ln>
            <a:noFill/>
          </a:ln>
        </p:spPr>
      </p:pic>
      <p:pic>
        <p:nvPicPr>
          <p:cNvPr id="11" name="Рисунок 10" descr="Похожее изображение"/>
          <p:cNvPicPr/>
          <p:nvPr/>
        </p:nvPicPr>
        <p:blipFill>
          <a:blip r:embed="rId3">
            <a:extLst>
              <a:ext uri="{28A0092B-C50C-407E-A947-70E740481C1C}">
                <a14:useLocalDpi xmlns:a14="http://schemas.microsoft.com/office/drawing/2010/main" val="0"/>
              </a:ext>
            </a:extLst>
          </a:blip>
          <a:srcRect/>
          <a:stretch>
            <a:fillRect/>
          </a:stretch>
        </p:blipFill>
        <p:spPr bwMode="auto">
          <a:xfrm>
            <a:off x="2264275" y="1128756"/>
            <a:ext cx="1831633" cy="1878423"/>
          </a:xfrm>
          <a:prstGeom prst="rect">
            <a:avLst/>
          </a:prstGeom>
          <a:noFill/>
          <a:ln>
            <a:noFill/>
          </a:ln>
        </p:spPr>
      </p:pic>
      <p:sp>
        <p:nvSpPr>
          <p:cNvPr id="12" name="Прямоугольник 11"/>
          <p:cNvSpPr/>
          <p:nvPr/>
        </p:nvSpPr>
        <p:spPr>
          <a:xfrm>
            <a:off x="2166832" y="2999583"/>
            <a:ext cx="2026517" cy="430887"/>
          </a:xfrm>
          <a:prstGeom prst="rect">
            <a:avLst/>
          </a:prstGeom>
        </p:spPr>
        <p:txBody>
          <a:bodyPr wrap="none">
            <a:spAutoFit/>
          </a:bodyPr>
          <a:lstStyle/>
          <a:p>
            <a:pPr algn="ctr"/>
            <a:r>
              <a:rPr lang="ru-RU" sz="1100" b="1" dirty="0" err="1">
                <a:latin typeface="Calibri" panose="020F0502020204030204" pitchFamily="34" charset="0"/>
                <a:ea typeface="Calibri" panose="020F0502020204030204" pitchFamily="34" charset="0"/>
                <a:cs typeface="Times New Roman" panose="02020603050405020304" pitchFamily="18" charset="0"/>
              </a:rPr>
              <a:t>Ка́рл</a:t>
            </a:r>
            <a:r>
              <a:rPr lang="ru-RU" sz="1100" b="1" dirty="0">
                <a:latin typeface="Calibri" panose="020F0502020204030204" pitchFamily="34" charset="0"/>
                <a:ea typeface="Calibri" panose="020F0502020204030204" pitchFamily="34" charset="0"/>
                <a:cs typeface="Times New Roman" panose="02020603050405020304" pitchFamily="18" charset="0"/>
              </a:rPr>
              <a:t> </a:t>
            </a:r>
            <a:r>
              <a:rPr lang="ru-RU" sz="1100" b="1" dirty="0" err="1">
                <a:latin typeface="Calibri" panose="020F0502020204030204" pitchFamily="34" charset="0"/>
                <a:ea typeface="Calibri" panose="020F0502020204030204" pitchFamily="34" charset="0"/>
                <a:cs typeface="Times New Roman" panose="02020603050405020304" pitchFamily="18" charset="0"/>
              </a:rPr>
              <a:t>Гу́став</a:t>
            </a:r>
            <a:r>
              <a:rPr lang="ru-RU" sz="1100" b="1" dirty="0">
                <a:latin typeface="Calibri" panose="020F0502020204030204" pitchFamily="34" charset="0"/>
                <a:ea typeface="Calibri" panose="020F0502020204030204" pitchFamily="34" charset="0"/>
                <a:cs typeface="Times New Roman" panose="02020603050405020304" pitchFamily="18" charset="0"/>
              </a:rPr>
              <a:t> Юнг</a:t>
            </a:r>
            <a:r>
              <a:rPr lang="ru-RU" sz="1100" dirty="0">
                <a:latin typeface="Calibri" panose="020F0502020204030204" pitchFamily="34" charset="0"/>
                <a:ea typeface="Calibri" panose="020F0502020204030204" pitchFamily="34" charset="0"/>
                <a:cs typeface="Times New Roman" panose="02020603050405020304" pitchFamily="18" charset="0"/>
              </a:rPr>
              <a:t>  </a:t>
            </a:r>
          </a:p>
          <a:p>
            <a:pPr algn="ctr"/>
            <a:r>
              <a:rPr lang="ru-RU" sz="1100" dirty="0">
                <a:latin typeface="Calibri" panose="020F0502020204030204" pitchFamily="34" charset="0"/>
                <a:ea typeface="Calibri" panose="020F0502020204030204" pitchFamily="34" charset="0"/>
                <a:cs typeface="Times New Roman" panose="02020603050405020304" pitchFamily="18" charset="0"/>
              </a:rPr>
              <a:t>(26 июля 1875 — 6 июня 1961)</a:t>
            </a:r>
            <a:endParaRPr lang="ru-RU" dirty="0"/>
          </a:p>
        </p:txBody>
      </p:sp>
      <p:sp>
        <p:nvSpPr>
          <p:cNvPr id="13" name="Прямоугольник 12"/>
          <p:cNvSpPr/>
          <p:nvPr/>
        </p:nvSpPr>
        <p:spPr>
          <a:xfrm>
            <a:off x="8226694" y="2999582"/>
            <a:ext cx="2566728" cy="430887"/>
          </a:xfrm>
          <a:prstGeom prst="rect">
            <a:avLst/>
          </a:prstGeom>
        </p:spPr>
        <p:txBody>
          <a:bodyPr wrap="none">
            <a:spAutoFit/>
          </a:bodyPr>
          <a:lstStyle/>
          <a:p>
            <a:pPr algn="ctr"/>
            <a:r>
              <a:rPr lang="ru-RU" sz="1100" b="1" dirty="0" err="1">
                <a:latin typeface="Calibri" panose="020F0502020204030204" pitchFamily="34" charset="0"/>
                <a:ea typeface="Calibri" panose="020F0502020204030204" pitchFamily="34" charset="0"/>
                <a:cs typeface="Times New Roman" panose="02020603050405020304" pitchFamily="18" charset="0"/>
              </a:rPr>
              <a:t>Во́льфганг</a:t>
            </a:r>
            <a:r>
              <a:rPr lang="ru-RU" sz="1100" b="1" dirty="0">
                <a:latin typeface="Calibri" panose="020F0502020204030204" pitchFamily="34" charset="0"/>
                <a:ea typeface="Calibri" panose="020F0502020204030204" pitchFamily="34" charset="0"/>
                <a:cs typeface="Times New Roman" panose="02020603050405020304" pitchFamily="18" charset="0"/>
              </a:rPr>
              <a:t> Эрнст </a:t>
            </a:r>
            <a:r>
              <a:rPr lang="ru-RU" sz="1100" b="1" dirty="0" err="1">
                <a:latin typeface="Calibri" panose="020F0502020204030204" pitchFamily="34" charset="0"/>
                <a:ea typeface="Calibri" panose="020F0502020204030204" pitchFamily="34" charset="0"/>
                <a:cs typeface="Times New Roman" panose="02020603050405020304" pitchFamily="18" charset="0"/>
              </a:rPr>
              <a:t>Па́ули</a:t>
            </a:r>
            <a:r>
              <a:rPr lang="ru-RU" sz="1100" dirty="0">
                <a:latin typeface="Calibri" panose="020F0502020204030204" pitchFamily="34" charset="0"/>
                <a:ea typeface="Calibri" panose="020F0502020204030204" pitchFamily="34" charset="0"/>
                <a:cs typeface="Times New Roman" panose="02020603050405020304" pitchFamily="18" charset="0"/>
              </a:rPr>
              <a:t> </a:t>
            </a:r>
          </a:p>
          <a:p>
            <a:pPr algn="ctr"/>
            <a:r>
              <a:rPr lang="ru-RU" sz="1100" dirty="0">
                <a:latin typeface="Calibri" panose="020F0502020204030204" pitchFamily="34" charset="0"/>
                <a:ea typeface="Calibri" panose="020F0502020204030204" pitchFamily="34" charset="0"/>
                <a:cs typeface="Times New Roman" panose="02020603050405020304" pitchFamily="18" charset="0"/>
              </a:rPr>
              <a:t>(</a:t>
            </a:r>
            <a:r>
              <a:rPr lang="ru-RU" sz="1000" dirty="0">
                <a:latin typeface="Arial" panose="020B0604020202020204" pitchFamily="34" charset="0"/>
                <a:ea typeface="Calibri" panose="020F0502020204030204" pitchFamily="34" charset="0"/>
              </a:rPr>
              <a:t>25 апреля 1900 г. </a:t>
            </a:r>
            <a:r>
              <a:rPr lang="ru-RU" sz="1100" dirty="0">
                <a:latin typeface="Calibri" panose="020F0502020204030204" pitchFamily="34" charset="0"/>
                <a:ea typeface="Calibri" panose="020F0502020204030204" pitchFamily="34" charset="0"/>
                <a:cs typeface="Times New Roman" panose="02020603050405020304" pitchFamily="18" charset="0"/>
              </a:rPr>
              <a:t>—</a:t>
            </a:r>
            <a:r>
              <a:rPr lang="ru-RU" sz="1000" dirty="0">
                <a:latin typeface="Arial" panose="020B0604020202020204" pitchFamily="34" charset="0"/>
                <a:ea typeface="Calibri" panose="020F0502020204030204" pitchFamily="34" charset="0"/>
              </a:rPr>
              <a:t> 5 декабря 1958 г.) </a:t>
            </a:r>
            <a:endParaRPr lang="ru-RU" dirty="0"/>
          </a:p>
        </p:txBody>
      </p:sp>
      <p:sp>
        <p:nvSpPr>
          <p:cNvPr id="14" name="Прямоугольник 13"/>
          <p:cNvSpPr/>
          <p:nvPr/>
        </p:nvSpPr>
        <p:spPr>
          <a:xfrm>
            <a:off x="4447200" y="1128756"/>
            <a:ext cx="3736537" cy="2246769"/>
          </a:xfrm>
          <a:prstGeom prst="rect">
            <a:avLst/>
          </a:prstGeom>
        </p:spPr>
        <p:txBody>
          <a:bodyPr wrap="square">
            <a:spAutoFit/>
          </a:bodyPr>
          <a:lstStyle/>
          <a:p>
            <a:pPr algn="just"/>
            <a:r>
              <a:rPr lang="ru-RU" sz="1400" dirty="0">
                <a:latin typeface="Calibri" panose="020F0502020204030204" pitchFamily="34" charset="0"/>
                <a:ea typeface="Calibri" panose="020F0502020204030204" pitchFamily="34" charset="0"/>
                <a:cs typeface="Times New Roman" panose="02020603050405020304" pitchFamily="18" charset="0"/>
              </a:rPr>
              <a:t>Швейцарский физик-теоретик, лауреат Нобелевской премии Вольфганг Паули выдающийся швейцарский психолог Карл Юнг, находясь в постоянной многолетней переписке и обсуждая неожиданно возникшие «психофизические проблемы» в квантовой физике, сформулировали ряд интересных гипотез, способных сблизить эти области знания и решить проблему квантовой реальности и сознания.</a:t>
            </a:r>
            <a:endParaRPr lang="ru-RU" sz="1400" dirty="0"/>
          </a:p>
        </p:txBody>
      </p:sp>
    </p:spTree>
    <p:extLst>
      <p:ext uri="{BB962C8B-B14F-4D97-AF65-F5344CB8AC3E}">
        <p14:creationId xmlns:p14="http://schemas.microsoft.com/office/powerpoint/2010/main" val="75248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96289" y="190175"/>
            <a:ext cx="8856833" cy="749656"/>
          </a:xfrm>
        </p:spPr>
        <p:txBody>
          <a:bodyPr>
            <a:normAutofit/>
          </a:bodyPr>
          <a:lstStyle/>
          <a:p>
            <a:pPr algn="l"/>
            <a:r>
              <a:rPr lang="ru-RU" sz="4400" dirty="0">
                <a:solidFill>
                  <a:schemeClr val="tx2"/>
                </a:solidFill>
              </a:rPr>
              <a:t>Сознание  и  бессознательное  по  К. Юнгу</a:t>
            </a:r>
          </a:p>
        </p:txBody>
      </p:sp>
      <p:pic>
        <p:nvPicPr>
          <p:cNvPr id="9" name="Рисунок 8" descr="http://vestishki.ru/sites/default/files/14.1_2.JPG"/>
          <p:cNvPicPr/>
          <p:nvPr/>
        </p:nvPicPr>
        <p:blipFill>
          <a:blip r:embed="rId2">
            <a:extLst>
              <a:ext uri="{28A0092B-C50C-407E-A947-70E740481C1C}">
                <a14:useLocalDpi xmlns:a14="http://schemas.microsoft.com/office/drawing/2010/main" val="0"/>
              </a:ext>
            </a:extLst>
          </a:blip>
          <a:srcRect/>
          <a:stretch>
            <a:fillRect/>
          </a:stretch>
        </p:blipFill>
        <p:spPr bwMode="auto">
          <a:xfrm>
            <a:off x="651863" y="939831"/>
            <a:ext cx="3654176" cy="2219005"/>
          </a:xfrm>
          <a:prstGeom prst="rect">
            <a:avLst/>
          </a:prstGeom>
          <a:noFill/>
          <a:ln>
            <a:noFill/>
          </a:ln>
        </p:spPr>
      </p:pic>
      <p:pic>
        <p:nvPicPr>
          <p:cNvPr id="15" name="Рисунок 14" descr="Картинки по запросу Карл Юнг бессознательное, рисунки"/>
          <p:cNvPicPr/>
          <p:nvPr/>
        </p:nvPicPr>
        <p:blipFill>
          <a:blip r:embed="rId3">
            <a:extLst>
              <a:ext uri="{28A0092B-C50C-407E-A947-70E740481C1C}">
                <a14:useLocalDpi xmlns:a14="http://schemas.microsoft.com/office/drawing/2010/main" val="0"/>
              </a:ext>
            </a:extLst>
          </a:blip>
          <a:srcRect/>
          <a:stretch>
            <a:fillRect/>
          </a:stretch>
        </p:blipFill>
        <p:spPr bwMode="auto">
          <a:xfrm>
            <a:off x="6984158" y="939830"/>
            <a:ext cx="4685354" cy="2219006"/>
          </a:xfrm>
          <a:prstGeom prst="rect">
            <a:avLst/>
          </a:prstGeom>
          <a:noFill/>
          <a:ln>
            <a:noFill/>
          </a:ln>
        </p:spPr>
      </p:pic>
      <p:sp>
        <p:nvSpPr>
          <p:cNvPr id="3" name="Прямоугольник 2"/>
          <p:cNvSpPr/>
          <p:nvPr/>
        </p:nvSpPr>
        <p:spPr>
          <a:xfrm>
            <a:off x="508614" y="3158836"/>
            <a:ext cx="11310347" cy="3539430"/>
          </a:xfrm>
          <a:prstGeom prst="rect">
            <a:avLst/>
          </a:prstGeom>
        </p:spPr>
        <p:txBody>
          <a:bodyPr wrap="square">
            <a:spAutoFit/>
          </a:bodyPr>
          <a:lstStyle/>
          <a:p>
            <a:pPr algn="just"/>
            <a:r>
              <a:rPr lang="ru-RU" sz="1400" dirty="0">
                <a:latin typeface="Calibri" panose="020F0502020204030204" pitchFamily="34" charset="0"/>
                <a:ea typeface="Calibri" panose="020F0502020204030204" pitchFamily="34" charset="0"/>
                <a:cs typeface="Times New Roman" panose="02020603050405020304" pitchFamily="18" charset="0"/>
              </a:rPr>
              <a:t>Коллективное бессознательное - понятие, предложенное Карлом Юнгом для обозначения особого класса психических явлений, которые в отличие от индивидуального (личного) бессознательного являются носителями опыта филогенетического развития человечества, передающегося по наследству. Содержанием коллективного бессознательного, по Юнгу, выступают архетипы - всеобщие априорные схемы поведения, которые в реальной жизни человека наполняются конкретным содержанием. По мнению Юнга, существует не только бессознательное субъекта, но и семейное, родовое, национальное, расовое и коллективное бессознательное. Коллективное бессознательное несет в себе информацию психического мира всего общества, в то время как индивидуальное — информацию психического мира конкретного человека.</a:t>
            </a:r>
          </a:p>
          <a:p>
            <a:pPr algn="just"/>
            <a:r>
              <a:rPr lang="ru-RU" sz="1400" dirty="0">
                <a:latin typeface="Calibri" panose="020F0502020204030204" pitchFamily="34" charset="0"/>
                <a:ea typeface="Calibri" panose="020F0502020204030204" pitchFamily="34" charset="0"/>
                <a:cs typeface="Times New Roman" panose="02020603050405020304" pitchFamily="18" charset="0"/>
              </a:rPr>
              <a:t>Согласно этим представлениям, коллективное бессознательное можно охарактеризовать следующим образом:</a:t>
            </a:r>
          </a:p>
          <a:p>
            <a:pPr algn="just"/>
            <a:r>
              <a:rPr lang="ru-RU" sz="1400" dirty="0">
                <a:latin typeface="Calibri" panose="020F0502020204030204" pitchFamily="34" charset="0"/>
                <a:ea typeface="Calibri" panose="020F0502020204030204" pitchFamily="34" charset="0"/>
                <a:cs typeface="Times New Roman" panose="02020603050405020304" pitchFamily="18" charset="0"/>
              </a:rPr>
              <a:t>•	представляет собой единую для всех подоснову, на которой сохраняется нерасторжимая целостность и фундаментальная идентичность;</a:t>
            </a:r>
          </a:p>
          <a:p>
            <a:pPr algn="just"/>
            <a:r>
              <a:rPr lang="ru-RU" sz="1400" dirty="0">
                <a:latin typeface="Calibri" panose="020F0502020204030204" pitchFamily="34" charset="0"/>
                <a:ea typeface="Calibri" panose="020F0502020204030204" pitchFamily="34" charset="0"/>
                <a:cs typeface="Times New Roman" panose="02020603050405020304" pitchFamily="18" charset="0"/>
              </a:rPr>
              <a:t>•	вбирает в себя такие содержания, которые не могут быть объектом произвольного намерения и не подвластны контролю со стороны воли;</a:t>
            </a:r>
          </a:p>
          <a:p>
            <a:pPr algn="just"/>
            <a:r>
              <a:rPr lang="ru-RU" sz="1400" dirty="0">
                <a:latin typeface="Calibri" panose="020F0502020204030204" pitchFamily="34" charset="0"/>
                <a:ea typeface="Calibri" panose="020F0502020204030204" pitchFamily="34" charset="0"/>
                <a:cs typeface="Times New Roman" panose="02020603050405020304" pitchFamily="18" charset="0"/>
              </a:rPr>
              <a:t>«Психе, ввиду того, что она порождает явления непространственного и </a:t>
            </a:r>
            <a:r>
              <a:rPr lang="ru-RU" sz="1400" dirty="0" err="1">
                <a:latin typeface="Calibri" panose="020F0502020204030204" pitchFamily="34" charset="0"/>
                <a:ea typeface="Calibri" panose="020F0502020204030204" pitchFamily="34" charset="0"/>
                <a:cs typeface="Times New Roman" panose="02020603050405020304" pitchFamily="18" charset="0"/>
              </a:rPr>
              <a:t>невременного</a:t>
            </a:r>
            <a:r>
              <a:rPr lang="ru-RU" sz="1400" dirty="0">
                <a:latin typeface="Calibri" panose="020F0502020204030204" pitchFamily="34" charset="0"/>
                <a:ea typeface="Calibri" panose="020F0502020204030204" pitchFamily="34" charset="0"/>
                <a:cs typeface="Times New Roman" panose="02020603050405020304" pitchFamily="18" charset="0"/>
              </a:rPr>
              <a:t> характера, по-видимому, принадлежит микрофизическому миру» (). </a:t>
            </a:r>
          </a:p>
          <a:p>
            <a:pPr algn="just"/>
            <a:r>
              <a:rPr lang="ru-RU" sz="1400" dirty="0">
                <a:latin typeface="Calibri" panose="020F0502020204030204" pitchFamily="34" charset="0"/>
                <a:ea typeface="Calibri" panose="020F0502020204030204" pitchFamily="34" charset="0"/>
                <a:cs typeface="Times New Roman" panose="02020603050405020304" pitchFamily="18" charset="0"/>
              </a:rPr>
              <a:t>Фактически Юнг предложил системную декомпозицию психической реальности, которую неявно реализовывали и физики уже вследствие применения специфического формализма на уровне математического аппарата, хотя по-прежнему пытались трактовать его результаты в объектной парадигме. В. Паули надеялся связать квантовую реальность и сознание посредством </a:t>
            </a:r>
            <a:r>
              <a:rPr lang="ru-RU" sz="1400" dirty="0" err="1">
                <a:latin typeface="Calibri" panose="020F0502020204030204" pitchFamily="34" charset="0"/>
                <a:ea typeface="Calibri" panose="020F0502020204030204" pitchFamily="34" charset="0"/>
                <a:cs typeface="Times New Roman" panose="02020603050405020304" pitchFamily="18" charset="0"/>
              </a:rPr>
              <a:t>юнгианского</a:t>
            </a:r>
            <a:r>
              <a:rPr lang="ru-RU" sz="1400" dirty="0">
                <a:latin typeface="Calibri" panose="020F0502020204030204" pitchFamily="34" charset="0"/>
                <a:ea typeface="Calibri" panose="020F0502020204030204" pitchFamily="34" charset="0"/>
                <a:cs typeface="Times New Roman" panose="02020603050405020304" pitchFamily="18" charset="0"/>
              </a:rPr>
              <a:t> коллективного бессознательного и тем самым решить психофизическую проблему и парадоксы квантовой физики. </a:t>
            </a:r>
          </a:p>
          <a:p>
            <a:pPr algn="just"/>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7103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80537" y="309123"/>
            <a:ext cx="9396661" cy="749656"/>
          </a:xfrm>
        </p:spPr>
        <p:txBody>
          <a:bodyPr>
            <a:normAutofit/>
          </a:bodyPr>
          <a:lstStyle/>
          <a:p>
            <a:r>
              <a:rPr lang="ru-RU" sz="4400" dirty="0">
                <a:solidFill>
                  <a:schemeClr val="tx2"/>
                </a:solidFill>
              </a:rPr>
              <a:t>Релятивистская   физика   и   психосемантика</a:t>
            </a:r>
          </a:p>
        </p:txBody>
      </p:sp>
      <p:sp>
        <p:nvSpPr>
          <p:cNvPr id="6" name="Прямоугольник 5"/>
          <p:cNvSpPr/>
          <p:nvPr/>
        </p:nvSpPr>
        <p:spPr>
          <a:xfrm>
            <a:off x="3240504" y="1125138"/>
            <a:ext cx="8399253" cy="378565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Векторный закон сохранения импульса в физике оказывается эквивалентен в психосемантике сохранению совокупности значений в описании закрытой системы. Причем, этот закон универсален и не зависит от природы описываемой системы. Релятивистский характер преобразования семантических координат получает свое объяснение не ограниченностью предельной скорости в любых системах отсчета, а особенностью представления в нашем сознании интенсивности свойств </a:t>
            </a:r>
            <a:r>
              <a:rPr lang="ru-RU" sz="2400" b="1" dirty="0">
                <a:latin typeface="Calibri" panose="020F0502020204030204" pitchFamily="34" charset="0"/>
                <a:ea typeface="Calibri" panose="020F0502020204030204" pitchFamily="34" charset="0"/>
                <a:cs typeface="Times New Roman" panose="02020603050405020304" pitchFamily="18" charset="0"/>
              </a:rPr>
              <a:t>объекта.</a:t>
            </a:r>
          </a:p>
          <a:p>
            <a:pPr algn="just"/>
            <a:endParaRPr lang="ru-RU"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Рисунок 11"/>
          <p:cNvPicPr>
            <a:picLocks noChangeAspect="1"/>
          </p:cNvPicPr>
          <p:nvPr/>
        </p:nvPicPr>
        <p:blipFill>
          <a:blip r:embed="rId2"/>
          <a:stretch>
            <a:fillRect/>
          </a:stretch>
        </p:blipFill>
        <p:spPr>
          <a:xfrm>
            <a:off x="275819" y="1298828"/>
            <a:ext cx="2729141" cy="3304362"/>
          </a:xfrm>
          <a:prstGeom prst="rect">
            <a:avLst/>
          </a:prstGeom>
        </p:spPr>
      </p:pic>
    </p:spTree>
    <p:extLst>
      <p:ext uri="{BB962C8B-B14F-4D97-AF65-F5344CB8AC3E}">
        <p14:creationId xmlns:p14="http://schemas.microsoft.com/office/powerpoint/2010/main" val="47289386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Глубина">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Литейная">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TM04033923[[fn=Глубина]]</Template>
  <TotalTime>954</TotalTime>
  <Words>3826</Words>
  <Application>Microsoft Office PowerPoint</Application>
  <PresentationFormat>Широкоэкранный</PresentationFormat>
  <Paragraphs>231</Paragraphs>
  <Slides>58</Slides>
  <Notes>0</Notes>
  <HiddenSlides>0</HiddenSlides>
  <MMClips>0</MMClips>
  <ScaleCrop>false</ScaleCrop>
  <HeadingPairs>
    <vt:vector size="8" baseType="variant">
      <vt:variant>
        <vt:lpstr>Использованные шрифты</vt:lpstr>
      </vt:variant>
      <vt:variant>
        <vt:i4>9</vt:i4>
      </vt:variant>
      <vt:variant>
        <vt:lpstr>Тема</vt:lpstr>
      </vt:variant>
      <vt:variant>
        <vt:i4>3</vt:i4>
      </vt:variant>
      <vt:variant>
        <vt:lpstr>Внедренные серверы OLE</vt:lpstr>
      </vt:variant>
      <vt:variant>
        <vt:i4>3</vt:i4>
      </vt:variant>
      <vt:variant>
        <vt:lpstr>Заголовки слайдов</vt:lpstr>
      </vt:variant>
      <vt:variant>
        <vt:i4>58</vt:i4>
      </vt:variant>
    </vt:vector>
  </HeadingPairs>
  <TitlesOfParts>
    <vt:vector size="73" baseType="lpstr">
      <vt:lpstr>Arial</vt:lpstr>
      <vt:lpstr>Calibri</vt:lpstr>
      <vt:lpstr>Cambria</vt:lpstr>
      <vt:lpstr>Corbel</vt:lpstr>
      <vt:lpstr>Miama Nueva</vt:lpstr>
      <vt:lpstr>Rockwell</vt:lpstr>
      <vt:lpstr>Symbol</vt:lpstr>
      <vt:lpstr>Times New Roman</vt:lpstr>
      <vt:lpstr>Wingdings 2</vt:lpstr>
      <vt:lpstr>Глубина</vt:lpstr>
      <vt:lpstr>Литейная</vt:lpstr>
      <vt:lpstr>Оформление по умолчанию</vt:lpstr>
      <vt:lpstr>Точечный рисунок</vt:lpstr>
      <vt:lpstr>Equation</vt:lpstr>
      <vt:lpstr>MathType 6.0 Equation</vt:lpstr>
      <vt:lpstr>Методологические  пересечения  квантовой  физики      и    п с и х о семантики   сознания   В. Ф.  П е т р е н к о  ,   А. П.  С у п р у н ,  С . П .  Супрун.   М о с к о в с к и й    г о с у д а р с т в е н н ы й    у н и в е р с и т е т,   Ф И Ц   И У   Р А Н   (Р о с с и я ,   М о с к в а)                                                       “ К а к   м н о г о   м ы  з н а е м   и   к а к   м а л о   мы   п о н и м а е м”                                                                                                                                           А л ь б е р т    Э й н ш т е й н </vt:lpstr>
      <vt:lpstr>Классическая  физика</vt:lpstr>
      <vt:lpstr>Релятивистская   физика</vt:lpstr>
      <vt:lpstr>Квантовая  механика</vt:lpstr>
      <vt:lpstr>Квантовая   физика</vt:lpstr>
      <vt:lpstr>Квантовая   телепортация</vt:lpstr>
      <vt:lpstr>Квантовая   телепортация  и  синхрония</vt:lpstr>
      <vt:lpstr>Сознание  и  бессознательное  по  К. Юнгу</vt:lpstr>
      <vt:lpstr>Релятивистская   физика   и   психосемантика</vt:lpstr>
      <vt:lpstr>Квантовая   физика   и   психосемантика</vt:lpstr>
      <vt:lpstr>РЕЛЯТИВИСТСКАЯ ПСИХОСЕМАНТИКА</vt:lpstr>
      <vt:lpstr>Первая и вторая сигнальные системы</vt:lpstr>
      <vt:lpstr>Семиотические ограничения трансляции знания</vt:lpstr>
      <vt:lpstr>Ментальная карта и Реальность</vt:lpstr>
      <vt:lpstr>Второсигнальное представлние объекта</vt:lpstr>
      <vt:lpstr>Представление объекта в психосемантике</vt:lpstr>
      <vt:lpstr>Представление объекта в психосемантике</vt:lpstr>
      <vt:lpstr>Представление объекта в психосемантике</vt:lpstr>
      <vt:lpstr>Представление объекта в психосемантике</vt:lpstr>
      <vt:lpstr>Представление объекта в психосемантике</vt:lpstr>
      <vt:lpstr>Представление объекта в психосемантике</vt:lpstr>
      <vt:lpstr>Семантическое пространство</vt:lpstr>
      <vt:lpstr>Семантическое пространство</vt:lpstr>
      <vt:lpstr>Презентация PowerPoint</vt:lpstr>
      <vt:lpstr>Семантическое пространство</vt:lpstr>
      <vt:lpstr>Семантическое пространство</vt:lpstr>
      <vt:lpstr>Кривая громкости (Buus S., Musch H. and Florentine)</vt:lpstr>
      <vt:lpstr>Квантовая психосемантика</vt:lpstr>
      <vt:lpstr>Состояния объекта в семантическом пространстве</vt:lpstr>
      <vt:lpstr>Описание личности до измерения</vt:lpstr>
      <vt:lpstr>Варианты адаптивного поведения личности по Т. Лири</vt:lpstr>
      <vt:lpstr>Варианты адаптивного поведения личности по Т. Лири</vt:lpstr>
      <vt:lpstr>Описание личности в семантическом пространстве</vt:lpstr>
      <vt:lpstr>Различные типы адаптивного поведения по Т. Лири</vt:lpstr>
      <vt:lpstr>Полисемия восприятия</vt:lpstr>
      <vt:lpstr>Контекст восприятия</vt:lpstr>
      <vt:lpstr>Неоднозначность контекста</vt:lpstr>
      <vt:lpstr>Неоднозначность контекста</vt:lpstr>
      <vt:lpstr>Комната Эймса</vt:lpstr>
      <vt:lpstr>Комната Эймса</vt:lpstr>
      <vt:lpstr>Установки восприятия</vt:lpstr>
      <vt:lpstr>Установки восприятия</vt:lpstr>
      <vt:lpstr>Интерференция в восприятии</vt:lpstr>
      <vt:lpstr>Установки восприятия</vt:lpstr>
      <vt:lpstr>Установки восприятия</vt:lpstr>
      <vt:lpstr>Лексические значения слова «принцесса» в различных состояниях российской молодежной ментальности</vt:lpstr>
      <vt:lpstr>Взаимоисключающие состояния</vt:lpstr>
      <vt:lpstr>Благодарю   за   внимание</vt:lpstr>
      <vt:lpstr>Что есть реальность для нас и что есть истинная Реальность? </vt:lpstr>
      <vt:lpstr>Построение объектного пространства</vt:lpstr>
      <vt:lpstr>Топологическая модель объектного пространства </vt:lpstr>
      <vt:lpstr>Объект (O1B1) массой m0 в покое (sin φ = V/C = 0)</vt:lpstr>
      <vt:lpstr>Обратимое изменение свойства (V/C) и построение вектор-объекта</vt:lpstr>
      <vt:lpstr>Обратимое изменение свойства (V/C) и построение вектор-объекта (O1C2)</vt:lpstr>
      <vt:lpstr>Соотношение между энергией импульсом и массой покоя</vt:lpstr>
      <vt:lpstr>Презентация PowerPoint</vt:lpstr>
      <vt:lpstr>Изменение «массы» объекта от скорости  </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Пересечения     психологии     и     квантовой физики</dc:title>
  <dc:creator>Anatoly Suprun</dc:creator>
  <cp:lastModifiedBy>Анатолий Супрун</cp:lastModifiedBy>
  <cp:revision>93</cp:revision>
  <dcterms:created xsi:type="dcterms:W3CDTF">2017-04-15T19:12:56Z</dcterms:created>
  <dcterms:modified xsi:type="dcterms:W3CDTF">2024-12-19T21:48:43Z</dcterms:modified>
</cp:coreProperties>
</file>